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oboto"/>
      <p:regular r:id="rId43"/>
      <p:bold r:id="rId44"/>
      <p:italic r:id="rId45"/>
      <p:boldItalic r:id="rId46"/>
    </p:embeddedFont>
    <p:embeddedFont>
      <p:font typeface="Alegreya Medium"/>
      <p:regular r:id="rId47"/>
      <p:bold r:id="rId48"/>
      <p:italic r:id="rId49"/>
      <p:boldItalic r:id="rId50"/>
    </p:embeddedFont>
    <p:embeddedFont>
      <p:font typeface="Lexend"/>
      <p:regular r:id="rId51"/>
      <p:bold r:id="rId52"/>
    </p:embeddedFont>
    <p:embeddedFont>
      <p:font typeface="Bree Serif"/>
      <p:regular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360EDA-FF59-4934-B19F-60BEAD7333D8}">
  <a:tblStyle styleId="{F0360EDA-FF59-4934-B19F-60BEAD7333D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AlegreyaMedium-bold.fntdata"/><Relationship Id="rId47" Type="http://schemas.openxmlformats.org/officeDocument/2006/relationships/font" Target="fonts/AlegreyaMedium-regular.fntdata"/><Relationship Id="rId49" Type="http://schemas.openxmlformats.org/officeDocument/2006/relationships/font" Target="fonts/Alegreya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exend-regular.fntdata"/><Relationship Id="rId50" Type="http://schemas.openxmlformats.org/officeDocument/2006/relationships/font" Target="fonts/AlegreyaMedium-boldItalic.fntdata"/><Relationship Id="rId53" Type="http://schemas.openxmlformats.org/officeDocument/2006/relationships/font" Target="fonts/BreeSerif-regular.fntdata"/><Relationship Id="rId52" Type="http://schemas.openxmlformats.org/officeDocument/2006/relationships/font" Target="fonts/Lexen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1083392e5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1083392e5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1083392e57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1083392e57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28ca0e4c6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28ca0e4c6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1083392e57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1083392e57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263d0bfab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263d0bfab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28ca0e4c65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28ca0e4c65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28ca0e4c65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28ca0e4c65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28ca0e4c65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28ca0e4c65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28ca0e4c6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28ca0e4c6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263d0bfab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263d0bfab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07e563e1e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07e563e1e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28ca0e4c65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28ca0e4c65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28ca0e4c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28ca0e4c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28ca0e4c65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28ca0e4c65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28ca0e4c65_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28ca0e4c65_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2835d0ba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2835d0ba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2835d0ba1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2835d0ba1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2835d0ba14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2835d0ba14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2835d0ba1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2835d0ba1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2835d0ba14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2835d0ba14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2835d0ba14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2835d0ba14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0c2d1200d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0c2d1200d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28ca0e4c6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28ca0e4c6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28ca0e4c6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28ca0e4c6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28ca0e4c6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28ca0e4c6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28ca0e4c6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28ca0e4c6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28ca0e4c6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28ca0e4c6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28ca0e4c6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28ca0e4c6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07e563e1e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07e563e1e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1083392e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1083392e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1083392e5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1083392e5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1083392e5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1083392e5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1083392e57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1083392e57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1083392e5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1083392e5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263d0bfab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263d0bfab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4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3.png"/><Relationship Id="rId4" Type="http://schemas.openxmlformats.org/officeDocument/2006/relationships/image" Target="../media/image44.png"/><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4.png"/><Relationship Id="rId4" Type="http://schemas.openxmlformats.org/officeDocument/2006/relationships/image" Target="../media/image43.png"/><Relationship Id="rId5"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7.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7.png"/><Relationship Id="rId4" Type="http://schemas.openxmlformats.org/officeDocument/2006/relationships/image" Target="../media/image16.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7.png"/><Relationship Id="rId4" Type="http://schemas.openxmlformats.org/officeDocument/2006/relationships/image" Target="../media/image10.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7.png"/><Relationship Id="rId4"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15.png"/></Relationships>
</file>

<file path=ppt/slides/_rels/slide8.xml.rels><?xml version="1.0" encoding="UTF-8" standalone="yes"?><Relationships xmlns="http://schemas.openxmlformats.org/package/2006/relationships"><Relationship Id="rId11" Type="http://schemas.openxmlformats.org/officeDocument/2006/relationships/image" Target="../media/image19.jpg"/><Relationship Id="rId10" Type="http://schemas.openxmlformats.org/officeDocument/2006/relationships/image" Target="../media/image11.jpg"/><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6.png"/><Relationship Id="rId9" Type="http://schemas.openxmlformats.org/officeDocument/2006/relationships/image" Target="../media/image20.jpg"/><Relationship Id="rId5" Type="http://schemas.openxmlformats.org/officeDocument/2006/relationships/image" Target="../media/image10.png"/><Relationship Id="rId6" Type="http://schemas.openxmlformats.org/officeDocument/2006/relationships/image" Target="../media/image8.jpg"/><Relationship Id="rId7" Type="http://schemas.openxmlformats.org/officeDocument/2006/relationships/image" Target="../media/image17.jpg"/><Relationship Id="rId8"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17550" y="2046775"/>
            <a:ext cx="9179100" cy="1505400"/>
          </a:xfrm>
          <a:prstGeom prst="rect">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0" y="3556275"/>
            <a:ext cx="9144000" cy="1587600"/>
          </a:xfrm>
          <a:prstGeom prst="rect">
            <a:avLst/>
          </a:prstGeom>
          <a:solidFill>
            <a:srgbClr val="EDECEA"/>
          </a:solidFill>
          <a:ln cap="flat" cmpd="sng" w="9525">
            <a:solidFill>
              <a:srgbClr val="F4F1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4F1EF"/>
              </a:solidFill>
            </a:endParaRPr>
          </a:p>
        </p:txBody>
      </p:sp>
      <p:pic>
        <p:nvPicPr>
          <p:cNvPr id="56" name="Google Shape;56;p13"/>
          <p:cNvPicPr preferRelativeResize="0"/>
          <p:nvPr/>
        </p:nvPicPr>
        <p:blipFill>
          <a:blip r:embed="rId3">
            <a:alphaModFix/>
          </a:blip>
          <a:stretch>
            <a:fillRect/>
          </a:stretch>
        </p:blipFill>
        <p:spPr>
          <a:xfrm>
            <a:off x="0" y="0"/>
            <a:ext cx="9144000" cy="2042664"/>
          </a:xfrm>
          <a:prstGeom prst="rect">
            <a:avLst/>
          </a:prstGeom>
          <a:noFill/>
          <a:ln cap="flat" cmpd="sng" w="9525">
            <a:solidFill>
              <a:srgbClr val="B7B7B7"/>
            </a:solidFill>
            <a:prstDash val="solid"/>
            <a:round/>
            <a:headEnd len="sm" w="sm" type="none"/>
            <a:tailEnd len="sm" w="sm" type="none"/>
          </a:ln>
        </p:spPr>
      </p:pic>
      <p:cxnSp>
        <p:nvCxnSpPr>
          <p:cNvPr id="57" name="Google Shape;57;p13"/>
          <p:cNvCxnSpPr/>
          <p:nvPr/>
        </p:nvCxnSpPr>
        <p:spPr>
          <a:xfrm>
            <a:off x="-17550" y="3683550"/>
            <a:ext cx="9179100" cy="15000"/>
          </a:xfrm>
          <a:prstGeom prst="straightConnector1">
            <a:avLst/>
          </a:prstGeom>
          <a:noFill/>
          <a:ln cap="flat" cmpd="sng" w="38100">
            <a:solidFill>
              <a:schemeClr val="lt1"/>
            </a:solidFill>
            <a:prstDash val="dot"/>
            <a:round/>
            <a:headEnd len="med" w="med" type="none"/>
            <a:tailEnd len="med" w="med" type="none"/>
          </a:ln>
        </p:spPr>
      </p:cxnSp>
      <p:sp>
        <p:nvSpPr>
          <p:cNvPr id="58" name="Google Shape;58;p13"/>
          <p:cNvSpPr txBox="1"/>
          <p:nvPr/>
        </p:nvSpPr>
        <p:spPr>
          <a:xfrm>
            <a:off x="1891050" y="2453125"/>
            <a:ext cx="53619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rgbClr val="434343"/>
                </a:solidFill>
                <a:latin typeface="Bree Serif"/>
                <a:ea typeface="Bree Serif"/>
                <a:cs typeface="Bree Serif"/>
                <a:sym typeface="Bree Serif"/>
              </a:rPr>
              <a:t>Second</a:t>
            </a:r>
            <a:r>
              <a:rPr b="1" lang="en" sz="3300">
                <a:solidFill>
                  <a:srgbClr val="434343"/>
                </a:solidFill>
                <a:latin typeface="Bree Serif"/>
                <a:ea typeface="Bree Serif"/>
                <a:cs typeface="Bree Serif"/>
                <a:sym typeface="Bree Serif"/>
              </a:rPr>
              <a:t> Review - Group B</a:t>
            </a:r>
            <a:endParaRPr b="1" sz="3300">
              <a:solidFill>
                <a:srgbClr val="434343"/>
              </a:solidFill>
              <a:latin typeface="Bree Serif"/>
              <a:ea typeface="Bree Serif"/>
              <a:cs typeface="Bree Serif"/>
              <a:sym typeface="Bree Serif"/>
            </a:endParaRPr>
          </a:p>
        </p:txBody>
      </p:sp>
      <p:sp>
        <p:nvSpPr>
          <p:cNvPr id="59" name="Google Shape;59;p13"/>
          <p:cNvSpPr/>
          <p:nvPr/>
        </p:nvSpPr>
        <p:spPr>
          <a:xfrm>
            <a:off x="613925" y="4027950"/>
            <a:ext cx="7726500" cy="494100"/>
          </a:xfrm>
          <a:prstGeom prst="rect">
            <a:avLst/>
          </a:prstGeom>
          <a:solidFill>
            <a:srgbClr val="D0E0E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nvSpPr>
        <p:spPr>
          <a:xfrm>
            <a:off x="426750" y="4080450"/>
            <a:ext cx="8070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434343"/>
                </a:solidFill>
                <a:latin typeface="Bree Serif"/>
                <a:ea typeface="Bree Serif"/>
                <a:cs typeface="Bree Serif"/>
                <a:sym typeface="Bree Serif"/>
              </a:rPr>
              <a:t>Vernon Koo | Yi Jun Lau | Veronica Talucod | Phoebe Tsai | Xin Yu Wang | Josmin Thadathil | Luqmanul Awallizam</a:t>
            </a:r>
            <a:endParaRPr b="1" sz="1200">
              <a:solidFill>
                <a:srgbClr val="434343"/>
              </a:solidFill>
              <a:latin typeface="Bree Serif"/>
              <a:ea typeface="Bree Serif"/>
              <a:cs typeface="Bree Serif"/>
              <a:sym typeface="Bree 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99150" y="4568875"/>
            <a:ext cx="8936100" cy="477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Consumption: 1.1W;   Power Factor: 44</a:t>
            </a:r>
            <a:endParaRPr/>
          </a:p>
        </p:txBody>
      </p:sp>
      <p:pic>
        <p:nvPicPr>
          <p:cNvPr id="156" name="Google Shape;156;p22"/>
          <p:cNvPicPr preferRelativeResize="0"/>
          <p:nvPr/>
        </p:nvPicPr>
        <p:blipFill>
          <a:blip r:embed="rId3">
            <a:alphaModFix/>
          </a:blip>
          <a:stretch>
            <a:fillRect/>
          </a:stretch>
        </p:blipFill>
        <p:spPr>
          <a:xfrm>
            <a:off x="99150" y="75925"/>
            <a:ext cx="5697087" cy="4492950"/>
          </a:xfrm>
          <a:prstGeom prst="rect">
            <a:avLst/>
          </a:prstGeom>
          <a:noFill/>
          <a:ln>
            <a:noFill/>
          </a:ln>
        </p:spPr>
      </p:pic>
      <p:pic>
        <p:nvPicPr>
          <p:cNvPr id="157" name="Google Shape;157;p22"/>
          <p:cNvPicPr preferRelativeResize="0"/>
          <p:nvPr/>
        </p:nvPicPr>
        <p:blipFill>
          <a:blip r:embed="rId4">
            <a:alphaModFix/>
          </a:blip>
          <a:stretch>
            <a:fillRect/>
          </a:stretch>
        </p:blipFill>
        <p:spPr>
          <a:xfrm rot="-5400000">
            <a:off x="6301487" y="-453263"/>
            <a:ext cx="2204576" cy="3262950"/>
          </a:xfrm>
          <a:prstGeom prst="rect">
            <a:avLst/>
          </a:prstGeom>
          <a:noFill/>
          <a:ln>
            <a:noFill/>
          </a:ln>
        </p:spPr>
      </p:pic>
      <p:pic>
        <p:nvPicPr>
          <p:cNvPr id="158" name="Google Shape;158;p22"/>
          <p:cNvPicPr preferRelativeResize="0"/>
          <p:nvPr/>
        </p:nvPicPr>
        <p:blipFill>
          <a:blip r:embed="rId5">
            <a:alphaModFix/>
          </a:blip>
          <a:stretch>
            <a:fillRect/>
          </a:stretch>
        </p:blipFill>
        <p:spPr>
          <a:xfrm rot="-5400000">
            <a:off x="6296887" y="1791538"/>
            <a:ext cx="2237650" cy="3238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110250" y="84500"/>
            <a:ext cx="8923500" cy="95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420">
                <a:latin typeface="Bree Serif"/>
                <a:ea typeface="Bree Serif"/>
                <a:cs typeface="Bree Serif"/>
                <a:sym typeface="Bree Serif"/>
              </a:rPr>
              <a:t>Power Supply2 -&gt; Transformer with Switching Regulator</a:t>
            </a:r>
            <a:endParaRPr sz="3420">
              <a:latin typeface="Bree Serif"/>
              <a:ea typeface="Bree Serif"/>
              <a:cs typeface="Bree Serif"/>
              <a:sym typeface="Bree Serif"/>
            </a:endParaRPr>
          </a:p>
        </p:txBody>
      </p:sp>
      <p:pic>
        <p:nvPicPr>
          <p:cNvPr id="164" name="Google Shape;164;p23"/>
          <p:cNvPicPr preferRelativeResize="0"/>
          <p:nvPr/>
        </p:nvPicPr>
        <p:blipFill>
          <a:blip r:embed="rId3">
            <a:alphaModFix/>
          </a:blip>
          <a:stretch>
            <a:fillRect/>
          </a:stretch>
        </p:blipFill>
        <p:spPr>
          <a:xfrm>
            <a:off x="708475" y="1347200"/>
            <a:ext cx="6106026" cy="3365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flipH="1" rot="-4025">
            <a:off x="4943149" y="1017720"/>
            <a:ext cx="3586802" cy="33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4.96V output</a:t>
            </a:r>
            <a:endParaRPr/>
          </a:p>
        </p:txBody>
      </p:sp>
      <p:pic>
        <p:nvPicPr>
          <p:cNvPr id="170" name="Google Shape;170;p24"/>
          <p:cNvPicPr preferRelativeResize="0"/>
          <p:nvPr/>
        </p:nvPicPr>
        <p:blipFill>
          <a:blip r:embed="rId3">
            <a:alphaModFix/>
          </a:blip>
          <a:stretch>
            <a:fillRect/>
          </a:stretch>
        </p:blipFill>
        <p:spPr>
          <a:xfrm>
            <a:off x="114875" y="243975"/>
            <a:ext cx="4700000" cy="2820000"/>
          </a:xfrm>
          <a:prstGeom prst="rect">
            <a:avLst/>
          </a:prstGeom>
          <a:noFill/>
          <a:ln>
            <a:noFill/>
          </a:ln>
        </p:spPr>
      </p:pic>
      <p:pic>
        <p:nvPicPr>
          <p:cNvPr id="171" name="Google Shape;171;p24"/>
          <p:cNvPicPr preferRelativeResize="0"/>
          <p:nvPr/>
        </p:nvPicPr>
        <p:blipFill>
          <a:blip r:embed="rId4">
            <a:alphaModFix/>
          </a:blip>
          <a:stretch>
            <a:fillRect/>
          </a:stretch>
        </p:blipFill>
        <p:spPr>
          <a:xfrm>
            <a:off x="4572000" y="2372950"/>
            <a:ext cx="4329126" cy="2597476"/>
          </a:xfrm>
          <a:prstGeom prst="rect">
            <a:avLst/>
          </a:prstGeom>
          <a:noFill/>
          <a:ln>
            <a:noFill/>
          </a:ln>
        </p:spPr>
      </p:pic>
      <p:sp>
        <p:nvSpPr>
          <p:cNvPr id="172" name="Google Shape;172;p24"/>
          <p:cNvSpPr txBox="1"/>
          <p:nvPr/>
        </p:nvSpPr>
        <p:spPr>
          <a:xfrm>
            <a:off x="1572000" y="39653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rPr>
              <a:t>12.4</a:t>
            </a:r>
            <a:r>
              <a:rPr lang="en" sz="2800">
                <a:solidFill>
                  <a:schemeClr val="dk1"/>
                </a:solidFill>
              </a:rPr>
              <a:t>V output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5"/>
          <p:cNvPicPr preferRelativeResize="0"/>
          <p:nvPr/>
        </p:nvPicPr>
        <p:blipFill>
          <a:blip r:embed="rId3">
            <a:alphaModFix/>
          </a:blip>
          <a:stretch>
            <a:fillRect/>
          </a:stretch>
        </p:blipFill>
        <p:spPr>
          <a:xfrm rot="-5400000">
            <a:off x="608386" y="-427537"/>
            <a:ext cx="4236701" cy="5254923"/>
          </a:xfrm>
          <a:prstGeom prst="rect">
            <a:avLst/>
          </a:prstGeom>
          <a:noFill/>
          <a:ln>
            <a:noFill/>
          </a:ln>
        </p:spPr>
      </p:pic>
      <p:pic>
        <p:nvPicPr>
          <p:cNvPr id="178" name="Google Shape;178;p25"/>
          <p:cNvPicPr preferRelativeResize="0"/>
          <p:nvPr/>
        </p:nvPicPr>
        <p:blipFill>
          <a:blip r:embed="rId4">
            <a:alphaModFix/>
          </a:blip>
          <a:stretch>
            <a:fillRect/>
          </a:stretch>
        </p:blipFill>
        <p:spPr>
          <a:xfrm>
            <a:off x="5354200" y="81575"/>
            <a:ext cx="3668600" cy="2601900"/>
          </a:xfrm>
          <a:prstGeom prst="rect">
            <a:avLst/>
          </a:prstGeom>
          <a:noFill/>
          <a:ln>
            <a:noFill/>
          </a:ln>
        </p:spPr>
      </p:pic>
      <p:pic>
        <p:nvPicPr>
          <p:cNvPr id="179" name="Google Shape;179;p25"/>
          <p:cNvPicPr preferRelativeResize="0"/>
          <p:nvPr/>
        </p:nvPicPr>
        <p:blipFill>
          <a:blip r:embed="rId5">
            <a:alphaModFix/>
          </a:blip>
          <a:stretch>
            <a:fillRect/>
          </a:stretch>
        </p:blipFill>
        <p:spPr>
          <a:xfrm>
            <a:off x="5354200" y="2683475"/>
            <a:ext cx="3668601" cy="1660050"/>
          </a:xfrm>
          <a:prstGeom prst="rect">
            <a:avLst/>
          </a:prstGeom>
          <a:noFill/>
          <a:ln>
            <a:noFill/>
          </a:ln>
        </p:spPr>
      </p:pic>
      <p:sp>
        <p:nvSpPr>
          <p:cNvPr id="180" name="Google Shape;180;p25"/>
          <p:cNvSpPr txBox="1"/>
          <p:nvPr>
            <p:ph type="title"/>
          </p:nvPr>
        </p:nvSpPr>
        <p:spPr>
          <a:xfrm>
            <a:off x="99150" y="4568875"/>
            <a:ext cx="8936100" cy="477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Consumption: 2.2W;   Power Factor: 88</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311700" y="59725"/>
            <a:ext cx="8520600" cy="95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120">
                <a:latin typeface="Bree Serif"/>
                <a:ea typeface="Bree Serif"/>
                <a:cs typeface="Bree Serif"/>
                <a:sym typeface="Bree Serif"/>
              </a:rPr>
              <a:t>Interface Circuitry</a:t>
            </a:r>
            <a:endParaRPr sz="4120">
              <a:latin typeface="Bree Serif"/>
              <a:ea typeface="Bree Serif"/>
              <a:cs typeface="Bree Serif"/>
              <a:sym typeface="Bree Serif"/>
            </a:endParaRPr>
          </a:p>
        </p:txBody>
      </p:sp>
      <p:sp>
        <p:nvSpPr>
          <p:cNvPr id="186" name="Google Shape;18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AutoNum type="romanUcPeriod"/>
            </a:pPr>
            <a:r>
              <a:rPr lang="en">
                <a:latin typeface="Times New Roman"/>
                <a:ea typeface="Times New Roman"/>
                <a:cs typeface="Times New Roman"/>
                <a:sym typeface="Times New Roman"/>
              </a:rPr>
              <a:t>PWM AVERAGE CIRCUIT WITH STEP-UP (COMPLETED)</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romanUcPeriod"/>
            </a:pPr>
            <a:r>
              <a:rPr lang="en">
                <a:latin typeface="Times New Roman"/>
                <a:ea typeface="Times New Roman"/>
                <a:cs typeface="Times New Roman"/>
                <a:sym typeface="Times New Roman"/>
              </a:rPr>
              <a:t>POTENTIAL DIVIDER (COMPLETED)</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romanUcPeriod"/>
            </a:pPr>
            <a:r>
              <a:rPr lang="en">
                <a:latin typeface="Times New Roman"/>
                <a:ea typeface="Times New Roman"/>
                <a:cs typeface="Times New Roman"/>
                <a:sym typeface="Times New Roman"/>
              </a:rPr>
              <a:t>OFFSET CIRCUIT (COMPLETED)</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romanUcPeriod"/>
            </a:pPr>
            <a:r>
              <a:rPr lang="en">
                <a:latin typeface="Times New Roman"/>
                <a:ea typeface="Times New Roman"/>
                <a:cs typeface="Times New Roman"/>
                <a:sym typeface="Times New Roman"/>
              </a:rPr>
              <a:t>LOGIC LEVEL SHIFTER (COMPLETED)</a:t>
            </a:r>
            <a:endParaRPr>
              <a:latin typeface="Times New Roman"/>
              <a:ea typeface="Times New Roman"/>
              <a:cs typeface="Times New Roman"/>
              <a:sym typeface="Times New Roman"/>
            </a:endParaRPr>
          </a:p>
          <a:p>
            <a:pPr indent="0" lvl="0" marL="457200" rtl="0" algn="l">
              <a:spcBef>
                <a:spcPts val="1200"/>
              </a:spcBef>
              <a:spcAft>
                <a:spcPts val="1200"/>
              </a:spcAft>
              <a:buNone/>
            </a:pPr>
            <a:r>
              <a:t/>
            </a:r>
            <a:endParaRPr>
              <a:latin typeface="Times New Roman"/>
              <a:ea typeface="Times New Roman"/>
              <a:cs typeface="Times New Roman"/>
              <a:sym typeface="Times New Roman"/>
            </a:endParaRPr>
          </a:p>
        </p:txBody>
      </p:sp>
      <p:pic>
        <p:nvPicPr>
          <p:cNvPr id="187" name="Google Shape;187;p26"/>
          <p:cNvPicPr preferRelativeResize="0"/>
          <p:nvPr/>
        </p:nvPicPr>
        <p:blipFill>
          <a:blip r:embed="rId3">
            <a:alphaModFix/>
          </a:blip>
          <a:stretch>
            <a:fillRect/>
          </a:stretch>
        </p:blipFill>
        <p:spPr>
          <a:xfrm>
            <a:off x="6416775" y="2666850"/>
            <a:ext cx="2281876" cy="2281874"/>
          </a:xfrm>
          <a:prstGeom prst="rect">
            <a:avLst/>
          </a:prstGeom>
          <a:noFill/>
          <a:ln>
            <a:noFill/>
          </a:ln>
        </p:spPr>
      </p:pic>
      <p:pic>
        <p:nvPicPr>
          <p:cNvPr id="188" name="Google Shape;188;p26"/>
          <p:cNvPicPr preferRelativeResize="0"/>
          <p:nvPr/>
        </p:nvPicPr>
        <p:blipFill>
          <a:blip r:embed="rId4">
            <a:alphaModFix/>
          </a:blip>
          <a:stretch>
            <a:fillRect/>
          </a:stretch>
        </p:blipFill>
        <p:spPr>
          <a:xfrm>
            <a:off x="3354100" y="2709224"/>
            <a:ext cx="2536250" cy="1859650"/>
          </a:xfrm>
          <a:prstGeom prst="rect">
            <a:avLst/>
          </a:prstGeom>
          <a:noFill/>
          <a:ln>
            <a:noFill/>
          </a:ln>
        </p:spPr>
      </p:pic>
      <p:pic>
        <p:nvPicPr>
          <p:cNvPr id="189" name="Google Shape;189;p26"/>
          <p:cNvPicPr preferRelativeResize="0"/>
          <p:nvPr/>
        </p:nvPicPr>
        <p:blipFill>
          <a:blip r:embed="rId5">
            <a:alphaModFix/>
          </a:blip>
          <a:stretch>
            <a:fillRect/>
          </a:stretch>
        </p:blipFill>
        <p:spPr>
          <a:xfrm>
            <a:off x="663875" y="2703348"/>
            <a:ext cx="2536250" cy="18714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PWM Average Circuit </a:t>
            </a:r>
            <a:r>
              <a:rPr lang="en"/>
              <a:t>with Step-up</a:t>
            </a:r>
            <a:endParaRPr/>
          </a:p>
        </p:txBody>
      </p:sp>
      <p:sp>
        <p:nvSpPr>
          <p:cNvPr id="195" name="Google Shape;19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It converts the 3.3V pulse width modulated square wave to a DC voltage ranging from 0 - 10V. </a:t>
            </a:r>
            <a:endParaRPr/>
          </a:p>
          <a:p>
            <a:pPr indent="0" lvl="0" marL="0" rtl="0" algn="l">
              <a:spcBef>
                <a:spcPts val="1200"/>
              </a:spcBef>
              <a:spcAft>
                <a:spcPts val="1200"/>
              </a:spcAft>
              <a:buNone/>
            </a:pPr>
            <a:r>
              <a:t/>
            </a:r>
            <a:endParaRPr/>
          </a:p>
        </p:txBody>
      </p:sp>
      <p:pic>
        <p:nvPicPr>
          <p:cNvPr id="196" name="Google Shape;196;p27"/>
          <p:cNvPicPr preferRelativeResize="0"/>
          <p:nvPr/>
        </p:nvPicPr>
        <p:blipFill>
          <a:blip r:embed="rId3">
            <a:alphaModFix/>
          </a:blip>
          <a:stretch>
            <a:fillRect/>
          </a:stretch>
        </p:blipFill>
        <p:spPr>
          <a:xfrm>
            <a:off x="2581275" y="2447388"/>
            <a:ext cx="3981450" cy="1019175"/>
          </a:xfrm>
          <a:prstGeom prst="rect">
            <a:avLst/>
          </a:prstGeom>
          <a:noFill/>
          <a:ln>
            <a:noFill/>
          </a:ln>
        </p:spPr>
      </p:pic>
      <p:sp>
        <p:nvSpPr>
          <p:cNvPr id="197" name="Google Shape;197;p27"/>
          <p:cNvSpPr txBox="1"/>
          <p:nvPr/>
        </p:nvSpPr>
        <p:spPr>
          <a:xfrm>
            <a:off x="4310075" y="3194800"/>
            <a:ext cx="111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3.3V PWM</a:t>
            </a:r>
            <a:endParaRPr>
              <a:solidFill>
                <a:srgbClr val="0000FF"/>
              </a:solidFill>
            </a:endParaRPr>
          </a:p>
        </p:txBody>
      </p:sp>
      <p:sp>
        <p:nvSpPr>
          <p:cNvPr id="198" name="Google Shape;198;p27"/>
          <p:cNvSpPr txBox="1"/>
          <p:nvPr/>
        </p:nvSpPr>
        <p:spPr>
          <a:xfrm>
            <a:off x="4078775" y="2171550"/>
            <a:ext cx="144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0 to 10V DC</a:t>
            </a:r>
            <a:endParaRPr>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8"/>
          <p:cNvPicPr preferRelativeResize="0"/>
          <p:nvPr/>
        </p:nvPicPr>
        <p:blipFill>
          <a:blip r:embed="rId3">
            <a:alphaModFix/>
          </a:blip>
          <a:stretch>
            <a:fillRect/>
          </a:stretch>
        </p:blipFill>
        <p:spPr>
          <a:xfrm>
            <a:off x="4420250" y="94575"/>
            <a:ext cx="4489776" cy="2214475"/>
          </a:xfrm>
          <a:prstGeom prst="rect">
            <a:avLst/>
          </a:prstGeom>
          <a:noFill/>
          <a:ln>
            <a:noFill/>
          </a:ln>
        </p:spPr>
      </p:pic>
      <p:pic>
        <p:nvPicPr>
          <p:cNvPr id="204" name="Google Shape;204;p28"/>
          <p:cNvPicPr preferRelativeResize="0"/>
          <p:nvPr/>
        </p:nvPicPr>
        <p:blipFill>
          <a:blip r:embed="rId4">
            <a:alphaModFix/>
          </a:blip>
          <a:stretch>
            <a:fillRect/>
          </a:stretch>
        </p:blipFill>
        <p:spPr>
          <a:xfrm>
            <a:off x="144225" y="2457625"/>
            <a:ext cx="4115450" cy="2533475"/>
          </a:xfrm>
          <a:prstGeom prst="rect">
            <a:avLst/>
          </a:prstGeom>
          <a:noFill/>
          <a:ln>
            <a:noFill/>
          </a:ln>
        </p:spPr>
      </p:pic>
      <p:pic>
        <p:nvPicPr>
          <p:cNvPr id="205" name="Google Shape;205;p28"/>
          <p:cNvPicPr preferRelativeResize="0"/>
          <p:nvPr/>
        </p:nvPicPr>
        <p:blipFill>
          <a:blip r:embed="rId5">
            <a:alphaModFix/>
          </a:blip>
          <a:stretch>
            <a:fillRect/>
          </a:stretch>
        </p:blipFill>
        <p:spPr>
          <a:xfrm>
            <a:off x="144225" y="94575"/>
            <a:ext cx="4115450" cy="2214475"/>
          </a:xfrm>
          <a:prstGeom prst="rect">
            <a:avLst/>
          </a:prstGeom>
          <a:noFill/>
          <a:ln>
            <a:noFill/>
          </a:ln>
        </p:spPr>
      </p:pic>
      <p:pic>
        <p:nvPicPr>
          <p:cNvPr id="206" name="Google Shape;206;p28"/>
          <p:cNvPicPr preferRelativeResize="0"/>
          <p:nvPr/>
        </p:nvPicPr>
        <p:blipFill>
          <a:blip r:embed="rId6">
            <a:alphaModFix/>
          </a:blip>
          <a:stretch>
            <a:fillRect/>
          </a:stretch>
        </p:blipFill>
        <p:spPr>
          <a:xfrm>
            <a:off x="4420250" y="2457625"/>
            <a:ext cx="4489776" cy="2533475"/>
          </a:xfrm>
          <a:prstGeom prst="rect">
            <a:avLst/>
          </a:prstGeom>
          <a:noFill/>
          <a:ln>
            <a:noFill/>
          </a:ln>
        </p:spPr>
      </p:pic>
      <p:sp>
        <p:nvSpPr>
          <p:cNvPr id="207" name="Google Shape;207;p28"/>
          <p:cNvSpPr txBox="1"/>
          <p:nvPr/>
        </p:nvSpPr>
        <p:spPr>
          <a:xfrm>
            <a:off x="2296950" y="1705100"/>
            <a:ext cx="196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 Duty Cycle</a:t>
            </a:r>
            <a:endParaRPr/>
          </a:p>
        </p:txBody>
      </p:sp>
      <p:sp>
        <p:nvSpPr>
          <p:cNvPr id="208" name="Google Shape;208;p28"/>
          <p:cNvSpPr txBox="1"/>
          <p:nvPr/>
        </p:nvSpPr>
        <p:spPr>
          <a:xfrm>
            <a:off x="4572000" y="1705100"/>
            <a:ext cx="196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24</a:t>
            </a:r>
            <a:r>
              <a:rPr lang="en"/>
              <a:t>% Duty Cycle</a:t>
            </a:r>
            <a:endParaRPr/>
          </a:p>
        </p:txBody>
      </p:sp>
      <p:sp>
        <p:nvSpPr>
          <p:cNvPr id="209" name="Google Shape;209;p28"/>
          <p:cNvSpPr txBox="1"/>
          <p:nvPr/>
        </p:nvSpPr>
        <p:spPr>
          <a:xfrm>
            <a:off x="2296950" y="2571750"/>
            <a:ext cx="196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a:t>
            </a:r>
            <a:r>
              <a:rPr lang="en"/>
              <a:t>0% Duty Cycle</a:t>
            </a:r>
            <a:endParaRPr/>
          </a:p>
        </p:txBody>
      </p:sp>
      <p:sp>
        <p:nvSpPr>
          <p:cNvPr id="210" name="Google Shape;210;p28"/>
          <p:cNvSpPr txBox="1"/>
          <p:nvPr/>
        </p:nvSpPr>
        <p:spPr>
          <a:xfrm>
            <a:off x="4572000" y="2571750"/>
            <a:ext cx="196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50</a:t>
            </a:r>
            <a:r>
              <a:rPr lang="en"/>
              <a:t>% Duty Cycle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Potential Dividers and Offset Circuits</a:t>
            </a:r>
            <a:endParaRPr/>
          </a:p>
        </p:txBody>
      </p:sp>
      <p:sp>
        <p:nvSpPr>
          <p:cNvPr id="216" name="Google Shape;21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Potential Dividers and Offset Circuits are implemented to adjust the analogue signals from testbed to fit the input range of Il-Matto’s ADC.</a:t>
            </a:r>
            <a:endParaRPr/>
          </a:p>
          <a:p>
            <a:pPr indent="0" lvl="0" marL="0" rtl="0" algn="l">
              <a:spcBef>
                <a:spcPts val="1200"/>
              </a:spcBef>
              <a:spcAft>
                <a:spcPts val="1200"/>
              </a:spcAft>
              <a:buNone/>
            </a:pPr>
            <a:r>
              <a:rPr lang="en"/>
              <a:t> </a:t>
            </a:r>
            <a:endParaRPr/>
          </a:p>
        </p:txBody>
      </p:sp>
      <p:pic>
        <p:nvPicPr>
          <p:cNvPr id="217" name="Google Shape;217;p29"/>
          <p:cNvPicPr preferRelativeResize="0"/>
          <p:nvPr/>
        </p:nvPicPr>
        <p:blipFill>
          <a:blip r:embed="rId3">
            <a:alphaModFix/>
          </a:blip>
          <a:stretch>
            <a:fillRect/>
          </a:stretch>
        </p:blipFill>
        <p:spPr>
          <a:xfrm>
            <a:off x="4572000" y="1916475"/>
            <a:ext cx="4464026" cy="2820475"/>
          </a:xfrm>
          <a:prstGeom prst="rect">
            <a:avLst/>
          </a:prstGeom>
          <a:noFill/>
          <a:ln>
            <a:noFill/>
          </a:ln>
        </p:spPr>
      </p:pic>
      <p:pic>
        <p:nvPicPr>
          <p:cNvPr id="218" name="Google Shape;218;p29"/>
          <p:cNvPicPr preferRelativeResize="0"/>
          <p:nvPr/>
        </p:nvPicPr>
        <p:blipFill>
          <a:blip r:embed="rId4">
            <a:alphaModFix/>
          </a:blip>
          <a:stretch>
            <a:fillRect/>
          </a:stretch>
        </p:blipFill>
        <p:spPr>
          <a:xfrm>
            <a:off x="107975" y="1916475"/>
            <a:ext cx="4464026" cy="2820475"/>
          </a:xfrm>
          <a:prstGeom prst="rect">
            <a:avLst/>
          </a:prstGeom>
          <a:noFill/>
          <a:ln>
            <a:noFill/>
          </a:ln>
        </p:spPr>
      </p:pic>
      <p:sp>
        <p:nvSpPr>
          <p:cNvPr id="219" name="Google Shape;219;p29"/>
          <p:cNvSpPr txBox="1"/>
          <p:nvPr/>
        </p:nvSpPr>
        <p:spPr>
          <a:xfrm>
            <a:off x="2649250" y="3758475"/>
            <a:ext cx="17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Busbar Current</a:t>
            </a:r>
            <a:endParaRPr/>
          </a:p>
        </p:txBody>
      </p:sp>
      <p:sp>
        <p:nvSpPr>
          <p:cNvPr id="220" name="Google Shape;220;p29"/>
          <p:cNvSpPr txBox="1"/>
          <p:nvPr/>
        </p:nvSpPr>
        <p:spPr>
          <a:xfrm>
            <a:off x="7314925" y="3758475"/>
            <a:ext cx="17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Busbar Voltage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Logic level shifter</a:t>
            </a:r>
            <a:endParaRPr/>
          </a:p>
        </p:txBody>
      </p:sp>
      <p:sp>
        <p:nvSpPr>
          <p:cNvPr id="226" name="Google Shape;22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working of the bidirectional logic level shifter is tested by using the Raspberry Pi’s 5V as HV and the Il Matto’s 3.3V as LV. </a:t>
            </a:r>
            <a:endParaRPr/>
          </a:p>
          <a:p>
            <a:pPr indent="0" lvl="0" marL="0" rtl="0" algn="l">
              <a:spcBef>
                <a:spcPts val="1200"/>
              </a:spcBef>
              <a:spcAft>
                <a:spcPts val="1200"/>
              </a:spcAft>
              <a:buNone/>
            </a:pPr>
            <a:r>
              <a:rPr lang="en"/>
              <a:t>It is verified that the logic level shifter is able to shift from 3.3V to 5V and vice versa.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311700" y="59725"/>
            <a:ext cx="8520600" cy="95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120">
                <a:latin typeface="Bree Serif"/>
                <a:ea typeface="Bree Serif"/>
                <a:cs typeface="Bree Serif"/>
                <a:sym typeface="Bree Serif"/>
              </a:rPr>
              <a:t>GUI</a:t>
            </a:r>
            <a:endParaRPr sz="4120">
              <a:latin typeface="Bree Serif"/>
              <a:ea typeface="Bree Serif"/>
              <a:cs typeface="Bree Serif"/>
              <a:sym typeface="Bree Serif"/>
            </a:endParaRPr>
          </a:p>
        </p:txBody>
      </p:sp>
      <p:sp>
        <p:nvSpPr>
          <p:cNvPr id="232" name="Google Shape;23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a:t>Motivation</a:t>
            </a:r>
            <a:endParaRPr/>
          </a:p>
          <a:p>
            <a:pPr indent="-342900" lvl="0" marL="457200" rtl="0" algn="l">
              <a:lnSpc>
                <a:spcPct val="100000"/>
              </a:lnSpc>
              <a:spcBef>
                <a:spcPts val="1200"/>
              </a:spcBef>
              <a:spcAft>
                <a:spcPts val="0"/>
              </a:spcAft>
              <a:buSzPts val="1800"/>
              <a:buAutoNum type="arabicPeriod"/>
            </a:pPr>
            <a:r>
              <a:rPr lang="en"/>
              <a:t>Reduce the number of parameters shown on the main screen</a:t>
            </a:r>
            <a:endParaRPr/>
          </a:p>
          <a:p>
            <a:pPr indent="-342900" lvl="0" marL="457200" rtl="0" algn="l">
              <a:lnSpc>
                <a:spcPct val="100000"/>
              </a:lnSpc>
              <a:spcBef>
                <a:spcPts val="0"/>
              </a:spcBef>
              <a:spcAft>
                <a:spcPts val="0"/>
              </a:spcAft>
              <a:buSzPts val="1800"/>
              <a:buAutoNum type="arabicPeriod"/>
            </a:pPr>
            <a:r>
              <a:rPr lang="en"/>
              <a:t>Add more figures and images to the main screen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p:nvPr/>
        </p:nvSpPr>
        <p:spPr>
          <a:xfrm>
            <a:off x="539400" y="1542300"/>
            <a:ext cx="2375100" cy="2388300"/>
          </a:xfrm>
          <a:prstGeom prst="rect">
            <a:avLst/>
          </a:prstGeom>
          <a:solidFill>
            <a:srgbClr val="FFFFFF"/>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nvSpPr>
        <p:spPr>
          <a:xfrm>
            <a:off x="2686050" y="215650"/>
            <a:ext cx="37719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100">
                <a:latin typeface="Bree Serif"/>
                <a:ea typeface="Bree Serif"/>
                <a:cs typeface="Bree Serif"/>
                <a:sym typeface="Bree Serif"/>
              </a:rPr>
              <a:t>Team B - Roles</a:t>
            </a:r>
            <a:endParaRPr sz="4100">
              <a:latin typeface="Bree Serif"/>
              <a:ea typeface="Bree Serif"/>
              <a:cs typeface="Bree Serif"/>
              <a:sym typeface="Bree Serif"/>
            </a:endParaRPr>
          </a:p>
        </p:txBody>
      </p:sp>
      <p:sp>
        <p:nvSpPr>
          <p:cNvPr id="67" name="Google Shape;67;p14"/>
          <p:cNvSpPr txBox="1"/>
          <p:nvPr>
            <p:ph idx="1" type="body"/>
          </p:nvPr>
        </p:nvSpPr>
        <p:spPr>
          <a:xfrm>
            <a:off x="756000" y="1542300"/>
            <a:ext cx="1941900" cy="4347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1200"/>
              </a:spcAft>
              <a:buNone/>
            </a:pPr>
            <a:r>
              <a:rPr b="1" lang="en">
                <a:solidFill>
                  <a:srgbClr val="000000"/>
                </a:solidFill>
                <a:latin typeface="Roboto"/>
                <a:ea typeface="Roboto"/>
                <a:cs typeface="Roboto"/>
                <a:sym typeface="Roboto"/>
              </a:rPr>
              <a:t>Team Managers</a:t>
            </a:r>
            <a:endParaRPr b="1">
              <a:solidFill>
                <a:srgbClr val="000000"/>
              </a:solidFill>
              <a:latin typeface="Roboto"/>
              <a:ea typeface="Roboto"/>
              <a:cs typeface="Roboto"/>
              <a:sym typeface="Roboto"/>
            </a:endParaRPr>
          </a:p>
        </p:txBody>
      </p:sp>
      <p:sp>
        <p:nvSpPr>
          <p:cNvPr id="68" name="Google Shape;68;p14"/>
          <p:cNvSpPr/>
          <p:nvPr/>
        </p:nvSpPr>
        <p:spPr>
          <a:xfrm>
            <a:off x="3094200" y="1542300"/>
            <a:ext cx="5510400" cy="2388300"/>
          </a:xfrm>
          <a:prstGeom prst="rect">
            <a:avLst/>
          </a:prstGeom>
          <a:solidFill>
            <a:srgbClr val="FFFFFF"/>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idx="1" type="body"/>
          </p:nvPr>
        </p:nvSpPr>
        <p:spPr>
          <a:xfrm>
            <a:off x="4908350" y="1579725"/>
            <a:ext cx="1941900" cy="4347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1200"/>
              </a:spcAft>
              <a:buClr>
                <a:schemeClr val="dk1"/>
              </a:buClr>
              <a:buSzPct val="61111"/>
              <a:buFont typeface="Arial"/>
              <a:buNone/>
            </a:pPr>
            <a:r>
              <a:rPr b="1" lang="en">
                <a:solidFill>
                  <a:schemeClr val="dk1"/>
                </a:solidFill>
                <a:latin typeface="Roboto"/>
                <a:ea typeface="Roboto"/>
                <a:cs typeface="Roboto"/>
                <a:sym typeface="Roboto"/>
              </a:rPr>
              <a:t>Technical Heads</a:t>
            </a:r>
            <a:endParaRPr b="1"/>
          </a:p>
        </p:txBody>
      </p:sp>
      <p:sp>
        <p:nvSpPr>
          <p:cNvPr id="70" name="Google Shape;70;p14"/>
          <p:cNvSpPr txBox="1"/>
          <p:nvPr>
            <p:ph idx="1" type="body"/>
          </p:nvPr>
        </p:nvSpPr>
        <p:spPr>
          <a:xfrm>
            <a:off x="591600" y="1984100"/>
            <a:ext cx="2285400" cy="190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134F5C"/>
                </a:solidFill>
                <a:latin typeface="Alegreya Medium"/>
                <a:ea typeface="Alegreya Medium"/>
                <a:cs typeface="Alegreya Medium"/>
                <a:sym typeface="Alegreya Medium"/>
              </a:rPr>
              <a:t>Leader:</a:t>
            </a:r>
            <a:r>
              <a:rPr lang="en">
                <a:solidFill>
                  <a:srgbClr val="000000"/>
                </a:solidFill>
                <a:latin typeface="Alegreya Medium"/>
                <a:ea typeface="Alegreya Medium"/>
                <a:cs typeface="Alegreya Medium"/>
                <a:sym typeface="Alegreya Medium"/>
              </a:rPr>
              <a:t> Veronica</a:t>
            </a:r>
            <a:endParaRPr>
              <a:solidFill>
                <a:srgbClr val="000000"/>
              </a:solidFill>
              <a:latin typeface="Alegreya Medium"/>
              <a:ea typeface="Alegreya Medium"/>
              <a:cs typeface="Alegreya Medium"/>
              <a:sym typeface="Alegreya Medium"/>
            </a:endParaRPr>
          </a:p>
          <a:p>
            <a:pPr indent="0" lvl="0" marL="0" rtl="0" algn="l">
              <a:spcBef>
                <a:spcPts val="1200"/>
              </a:spcBef>
              <a:spcAft>
                <a:spcPts val="0"/>
              </a:spcAft>
              <a:buNone/>
            </a:pPr>
            <a:r>
              <a:rPr lang="en">
                <a:solidFill>
                  <a:srgbClr val="134F5C"/>
                </a:solidFill>
                <a:latin typeface="Alegreya Medium"/>
                <a:ea typeface="Alegreya Medium"/>
                <a:cs typeface="Alegreya Medium"/>
                <a:sym typeface="Alegreya Medium"/>
              </a:rPr>
              <a:t>Co-Leader:</a:t>
            </a:r>
            <a:r>
              <a:rPr lang="en">
                <a:solidFill>
                  <a:srgbClr val="000000"/>
                </a:solidFill>
                <a:latin typeface="Alegreya Medium"/>
                <a:ea typeface="Alegreya Medium"/>
                <a:cs typeface="Alegreya Medium"/>
                <a:sym typeface="Alegreya Medium"/>
              </a:rPr>
              <a:t> Yi Jun</a:t>
            </a:r>
            <a:endParaRPr>
              <a:solidFill>
                <a:srgbClr val="000000"/>
              </a:solidFill>
              <a:latin typeface="Alegreya Medium"/>
              <a:ea typeface="Alegreya Medium"/>
              <a:cs typeface="Alegreya Medium"/>
              <a:sym typeface="Alegreya Medium"/>
            </a:endParaRPr>
          </a:p>
          <a:p>
            <a:pPr indent="0" lvl="0" marL="0" rtl="0" algn="l">
              <a:spcBef>
                <a:spcPts val="1200"/>
              </a:spcBef>
              <a:spcAft>
                <a:spcPts val="0"/>
              </a:spcAft>
              <a:buNone/>
            </a:pPr>
            <a:r>
              <a:rPr lang="en">
                <a:solidFill>
                  <a:srgbClr val="134F5C"/>
                </a:solidFill>
                <a:latin typeface="Alegreya Medium"/>
                <a:ea typeface="Alegreya Medium"/>
                <a:cs typeface="Alegreya Medium"/>
                <a:sym typeface="Alegreya Medium"/>
              </a:rPr>
              <a:t>Secretary:</a:t>
            </a:r>
            <a:r>
              <a:rPr lang="en">
                <a:solidFill>
                  <a:srgbClr val="000000"/>
                </a:solidFill>
                <a:latin typeface="Alegreya Medium"/>
                <a:ea typeface="Alegreya Medium"/>
                <a:cs typeface="Alegreya Medium"/>
                <a:sym typeface="Alegreya Medium"/>
              </a:rPr>
              <a:t> Josmin</a:t>
            </a:r>
            <a:endParaRPr>
              <a:solidFill>
                <a:srgbClr val="000000"/>
              </a:solidFill>
              <a:latin typeface="Alegreya Medium"/>
              <a:ea typeface="Alegreya Medium"/>
              <a:cs typeface="Alegreya Medium"/>
              <a:sym typeface="Alegreya Medium"/>
            </a:endParaRPr>
          </a:p>
          <a:p>
            <a:pPr indent="0" lvl="0" marL="0" rtl="0" algn="l">
              <a:spcBef>
                <a:spcPts val="1200"/>
              </a:spcBef>
              <a:spcAft>
                <a:spcPts val="1200"/>
              </a:spcAft>
              <a:buNone/>
            </a:pPr>
            <a:r>
              <a:rPr lang="en">
                <a:solidFill>
                  <a:srgbClr val="134F5C"/>
                </a:solidFill>
                <a:latin typeface="Alegreya Medium"/>
                <a:ea typeface="Alegreya Medium"/>
                <a:cs typeface="Alegreya Medium"/>
                <a:sym typeface="Alegreya Medium"/>
              </a:rPr>
              <a:t>T</a:t>
            </a:r>
            <a:r>
              <a:rPr lang="en">
                <a:solidFill>
                  <a:srgbClr val="134F5C"/>
                </a:solidFill>
                <a:latin typeface="Alegreya Medium"/>
                <a:ea typeface="Alegreya Medium"/>
                <a:cs typeface="Alegreya Medium"/>
                <a:sym typeface="Alegreya Medium"/>
              </a:rPr>
              <a:t>reasurer:</a:t>
            </a:r>
            <a:r>
              <a:rPr lang="en">
                <a:solidFill>
                  <a:srgbClr val="000000"/>
                </a:solidFill>
                <a:latin typeface="Alegreya Medium"/>
                <a:ea typeface="Alegreya Medium"/>
                <a:cs typeface="Alegreya Medium"/>
                <a:sym typeface="Alegreya Medium"/>
              </a:rPr>
              <a:t> Vernon</a:t>
            </a:r>
            <a:endParaRPr>
              <a:solidFill>
                <a:srgbClr val="000000"/>
              </a:solidFill>
              <a:latin typeface="Alegreya Medium"/>
              <a:ea typeface="Alegreya Medium"/>
              <a:cs typeface="Alegreya Medium"/>
              <a:sym typeface="Alegreya Medium"/>
            </a:endParaRPr>
          </a:p>
        </p:txBody>
      </p:sp>
      <p:sp>
        <p:nvSpPr>
          <p:cNvPr id="71" name="Google Shape;71;p14"/>
          <p:cNvSpPr txBox="1"/>
          <p:nvPr>
            <p:ph idx="1" type="body"/>
          </p:nvPr>
        </p:nvSpPr>
        <p:spPr>
          <a:xfrm>
            <a:off x="3154100" y="1984100"/>
            <a:ext cx="5450400" cy="214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134F5C"/>
                </a:solidFill>
                <a:latin typeface="Alegreya Medium"/>
                <a:ea typeface="Alegreya Medium"/>
                <a:cs typeface="Alegreya Medium"/>
                <a:sym typeface="Alegreya Medium"/>
              </a:rPr>
              <a:t>Power Supply Unit:</a:t>
            </a:r>
            <a:r>
              <a:rPr lang="en">
                <a:solidFill>
                  <a:srgbClr val="000000"/>
                </a:solidFill>
                <a:latin typeface="Alegreya Medium"/>
                <a:ea typeface="Alegreya Medium"/>
                <a:cs typeface="Alegreya Medium"/>
                <a:sym typeface="Alegreya Medium"/>
              </a:rPr>
              <a:t> </a:t>
            </a:r>
            <a:endParaRPr>
              <a:solidFill>
                <a:srgbClr val="000000"/>
              </a:solidFill>
              <a:latin typeface="Alegreya Medium"/>
              <a:ea typeface="Alegreya Medium"/>
              <a:cs typeface="Alegreya Medium"/>
              <a:sym typeface="Alegreya Medium"/>
            </a:endParaRPr>
          </a:p>
          <a:p>
            <a:pPr indent="0" lvl="0" marL="0" rtl="0" algn="l">
              <a:spcBef>
                <a:spcPts val="1200"/>
              </a:spcBef>
              <a:spcAft>
                <a:spcPts val="0"/>
              </a:spcAft>
              <a:buNone/>
            </a:pPr>
            <a:r>
              <a:rPr lang="en">
                <a:solidFill>
                  <a:srgbClr val="134F5C"/>
                </a:solidFill>
                <a:latin typeface="Alegreya Medium"/>
                <a:ea typeface="Alegreya Medium"/>
                <a:cs typeface="Alegreya Medium"/>
                <a:sym typeface="Alegreya Medium"/>
              </a:rPr>
              <a:t>Smart Meter Housing:</a:t>
            </a:r>
            <a:r>
              <a:rPr lang="en">
                <a:solidFill>
                  <a:srgbClr val="000000"/>
                </a:solidFill>
                <a:latin typeface="Alegreya Medium"/>
                <a:ea typeface="Alegreya Medium"/>
                <a:cs typeface="Alegreya Medium"/>
                <a:sym typeface="Alegreya Medium"/>
              </a:rPr>
              <a:t> </a:t>
            </a:r>
            <a:endParaRPr>
              <a:solidFill>
                <a:srgbClr val="000000"/>
              </a:solidFill>
              <a:latin typeface="Alegreya Medium"/>
              <a:ea typeface="Alegreya Medium"/>
              <a:cs typeface="Alegreya Medium"/>
              <a:sym typeface="Alegreya Medium"/>
            </a:endParaRPr>
          </a:p>
          <a:p>
            <a:pPr indent="0" lvl="0" marL="0" rtl="0" algn="l">
              <a:spcBef>
                <a:spcPts val="1200"/>
              </a:spcBef>
              <a:spcAft>
                <a:spcPts val="0"/>
              </a:spcAft>
              <a:buNone/>
            </a:pPr>
            <a:r>
              <a:rPr lang="en">
                <a:solidFill>
                  <a:srgbClr val="134F5C"/>
                </a:solidFill>
                <a:latin typeface="Alegreya Medium"/>
                <a:ea typeface="Alegreya Medium"/>
                <a:cs typeface="Alegreya Medium"/>
                <a:sym typeface="Alegreya Medium"/>
              </a:rPr>
              <a:t>Interface Electronics:</a:t>
            </a:r>
            <a:r>
              <a:rPr lang="en">
                <a:solidFill>
                  <a:srgbClr val="000000"/>
                </a:solidFill>
                <a:latin typeface="Alegreya Medium"/>
                <a:ea typeface="Alegreya Medium"/>
                <a:cs typeface="Alegreya Medium"/>
                <a:sym typeface="Alegreya Medium"/>
              </a:rPr>
              <a:t> </a:t>
            </a:r>
            <a:endParaRPr>
              <a:solidFill>
                <a:srgbClr val="000000"/>
              </a:solidFill>
              <a:latin typeface="Alegreya Medium"/>
              <a:ea typeface="Alegreya Medium"/>
              <a:cs typeface="Alegreya Medium"/>
              <a:sym typeface="Alegreya Medium"/>
            </a:endParaRPr>
          </a:p>
          <a:p>
            <a:pPr indent="0" lvl="0" marL="0" rtl="0" algn="l">
              <a:spcBef>
                <a:spcPts val="1200"/>
              </a:spcBef>
              <a:spcAft>
                <a:spcPts val="1200"/>
              </a:spcAft>
              <a:buNone/>
            </a:pPr>
            <a:r>
              <a:rPr lang="en">
                <a:solidFill>
                  <a:srgbClr val="134F5C"/>
                </a:solidFill>
                <a:latin typeface="Alegreya Medium"/>
                <a:ea typeface="Alegreya Medium"/>
                <a:cs typeface="Alegreya Medium"/>
                <a:sym typeface="Alegreya Medium"/>
              </a:rPr>
              <a:t>Control Software and Display:</a:t>
            </a:r>
            <a:r>
              <a:rPr lang="en">
                <a:solidFill>
                  <a:srgbClr val="000000"/>
                </a:solidFill>
                <a:latin typeface="Alegreya Medium"/>
                <a:ea typeface="Alegreya Medium"/>
                <a:cs typeface="Alegreya Medium"/>
                <a:sym typeface="Alegreya Medium"/>
              </a:rPr>
              <a:t> </a:t>
            </a:r>
            <a:endParaRPr>
              <a:solidFill>
                <a:srgbClr val="000000"/>
              </a:solidFill>
              <a:latin typeface="Alegreya Medium"/>
              <a:ea typeface="Alegreya Medium"/>
              <a:cs typeface="Alegreya Medium"/>
              <a:sym typeface="Alegreya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311700" y="59725"/>
            <a:ext cx="8520600" cy="95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120">
                <a:latin typeface="Bree Serif"/>
                <a:ea typeface="Bree Serif"/>
                <a:cs typeface="Bree Serif"/>
                <a:sym typeface="Bree Serif"/>
              </a:rPr>
              <a:t>GUI</a:t>
            </a:r>
            <a:endParaRPr sz="4120">
              <a:latin typeface="Bree Serif"/>
              <a:ea typeface="Bree Serif"/>
              <a:cs typeface="Bree Serif"/>
              <a:sym typeface="Bree Serif"/>
            </a:endParaRPr>
          </a:p>
        </p:txBody>
      </p:sp>
      <p:sp>
        <p:nvSpPr>
          <p:cNvPr id="238" name="Google Shape;23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a:t>Data that needs to be displayed</a:t>
            </a:r>
            <a:r>
              <a:rPr lang="en"/>
              <a:t> </a:t>
            </a:r>
            <a:endParaRPr/>
          </a:p>
          <a:p>
            <a:pPr indent="-342900" lvl="0" marL="457200" rtl="0" algn="l">
              <a:lnSpc>
                <a:spcPct val="100000"/>
              </a:lnSpc>
              <a:spcBef>
                <a:spcPts val="1200"/>
              </a:spcBef>
              <a:spcAft>
                <a:spcPts val="0"/>
              </a:spcAft>
              <a:buSzPts val="1800"/>
              <a:buAutoNum type="arabicPeriod"/>
            </a:pPr>
            <a:r>
              <a:rPr lang="en"/>
              <a:t>Busbar voltage</a:t>
            </a:r>
            <a:endParaRPr/>
          </a:p>
          <a:p>
            <a:pPr indent="-342900" lvl="0" marL="457200" rtl="0" algn="l">
              <a:lnSpc>
                <a:spcPct val="100000"/>
              </a:lnSpc>
              <a:spcBef>
                <a:spcPts val="0"/>
              </a:spcBef>
              <a:spcAft>
                <a:spcPts val="0"/>
              </a:spcAft>
              <a:buSzPts val="1800"/>
              <a:buAutoNum type="arabicPeriod"/>
            </a:pPr>
            <a:r>
              <a:rPr lang="en"/>
              <a:t>Busbar current</a:t>
            </a:r>
            <a:endParaRPr/>
          </a:p>
          <a:p>
            <a:pPr indent="-342900" lvl="0" marL="457200" rtl="0" algn="l">
              <a:lnSpc>
                <a:spcPct val="100000"/>
              </a:lnSpc>
              <a:spcBef>
                <a:spcPts val="0"/>
              </a:spcBef>
              <a:spcAft>
                <a:spcPts val="0"/>
              </a:spcAft>
              <a:buSzPts val="1800"/>
              <a:buAutoNum type="arabicPeriod"/>
            </a:pPr>
            <a:r>
              <a:rPr lang="en"/>
              <a:t>Total power consumption by loads at every hour</a:t>
            </a:r>
            <a:endParaRPr/>
          </a:p>
          <a:p>
            <a:pPr indent="-342900" lvl="0" marL="457200" rtl="0" algn="l">
              <a:lnSpc>
                <a:spcPct val="100000"/>
              </a:lnSpc>
              <a:spcBef>
                <a:spcPts val="0"/>
              </a:spcBef>
              <a:spcAft>
                <a:spcPts val="0"/>
              </a:spcAft>
              <a:buSzPts val="1800"/>
              <a:buAutoNum type="arabicPeriod"/>
            </a:pPr>
            <a:r>
              <a:rPr lang="en"/>
              <a:t>Green energy power output at every hour</a:t>
            </a:r>
            <a:endParaRPr/>
          </a:p>
          <a:p>
            <a:pPr indent="-342900" lvl="0" marL="457200" rtl="0" algn="l">
              <a:lnSpc>
                <a:spcPct val="100000"/>
              </a:lnSpc>
              <a:spcBef>
                <a:spcPts val="0"/>
              </a:spcBef>
              <a:spcAft>
                <a:spcPts val="0"/>
              </a:spcAft>
              <a:buSzPts val="1800"/>
              <a:buAutoNum type="arabicPeriod"/>
            </a:pPr>
            <a:r>
              <a:rPr lang="en"/>
              <a:t>Which loads are demanding power and are being supplied power</a:t>
            </a:r>
            <a:endParaRPr/>
          </a:p>
          <a:p>
            <a:pPr indent="-342900" lvl="0" marL="457200" rtl="0" algn="l">
              <a:lnSpc>
                <a:spcPct val="100000"/>
              </a:lnSpc>
              <a:spcBef>
                <a:spcPts val="0"/>
              </a:spcBef>
              <a:spcAft>
                <a:spcPts val="0"/>
              </a:spcAft>
              <a:buSzPts val="1800"/>
              <a:buAutoNum type="arabicPeriod"/>
            </a:pPr>
            <a:r>
              <a:rPr lang="en"/>
              <a:t>Charge in the battery and the battery status (charging, discharging or idle)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dk2"/>
                </a:solidFill>
              </a:rPr>
              <a:t>Busbar Voltage and Current</a:t>
            </a:r>
            <a:endParaRPr b="1">
              <a:solidFill>
                <a:schemeClr val="dk2"/>
              </a:solidFill>
            </a:endParaRPr>
          </a:p>
        </p:txBody>
      </p:sp>
      <p:sp>
        <p:nvSpPr>
          <p:cNvPr id="244" name="Google Shape;244;p33"/>
          <p:cNvSpPr txBox="1"/>
          <p:nvPr>
            <p:ph idx="1" type="body"/>
          </p:nvPr>
        </p:nvSpPr>
        <p:spPr>
          <a:xfrm>
            <a:off x="311700" y="1152475"/>
            <a:ext cx="8520600" cy="3698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voltage and current data is displayed as numbers but an icon was added to both parameters to make it more aesthetic.</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sz="1200"/>
              <a:t>p.s.  Please note that these are arbitrary values chosen to show how the display looks like. These aren’t real values.</a:t>
            </a:r>
            <a:endParaRPr sz="1200"/>
          </a:p>
        </p:txBody>
      </p:sp>
      <p:pic>
        <p:nvPicPr>
          <p:cNvPr id="245" name="Google Shape;245;p33"/>
          <p:cNvPicPr preferRelativeResize="0"/>
          <p:nvPr/>
        </p:nvPicPr>
        <p:blipFill>
          <a:blip r:embed="rId3">
            <a:alphaModFix/>
          </a:blip>
          <a:stretch>
            <a:fillRect/>
          </a:stretch>
        </p:blipFill>
        <p:spPr>
          <a:xfrm>
            <a:off x="1959035" y="2151485"/>
            <a:ext cx="5225924" cy="840525"/>
          </a:xfrm>
          <a:prstGeom prst="rect">
            <a:avLst/>
          </a:prstGeom>
          <a:noFill/>
          <a:ln>
            <a:noFill/>
          </a:ln>
        </p:spPr>
      </p:pic>
      <p:pic>
        <p:nvPicPr>
          <p:cNvPr id="246" name="Google Shape;246;p33"/>
          <p:cNvPicPr preferRelativeResize="0"/>
          <p:nvPr/>
        </p:nvPicPr>
        <p:blipFill>
          <a:blip r:embed="rId4">
            <a:alphaModFix/>
          </a:blip>
          <a:stretch>
            <a:fillRect/>
          </a:stretch>
        </p:blipFill>
        <p:spPr>
          <a:xfrm>
            <a:off x="1959038" y="3343850"/>
            <a:ext cx="5225925" cy="840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dk2"/>
                </a:solidFill>
              </a:rPr>
              <a:t>Power Consumption and Green Energy </a:t>
            </a:r>
            <a:r>
              <a:rPr b="1" lang="en">
                <a:solidFill>
                  <a:schemeClr val="dk2"/>
                </a:solidFill>
              </a:rPr>
              <a:t>Output</a:t>
            </a:r>
            <a:endParaRPr b="1">
              <a:solidFill>
                <a:schemeClr val="dk2"/>
              </a:solidFill>
            </a:endParaRPr>
          </a:p>
        </p:txBody>
      </p:sp>
      <p:sp>
        <p:nvSpPr>
          <p:cNvPr id="252" name="Google Shape;252;p34"/>
          <p:cNvSpPr txBox="1"/>
          <p:nvPr>
            <p:ph idx="1" type="body"/>
          </p:nvPr>
        </p:nvSpPr>
        <p:spPr>
          <a:xfrm>
            <a:off x="311700" y="1152475"/>
            <a:ext cx="8520600" cy="37593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Similar to busbar voltage and current, we made use of icons to improve the aesthetics of the display.</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200"/>
          </a:p>
          <a:p>
            <a:pPr indent="0" lvl="0" marL="0" rtl="0" algn="l">
              <a:spcBef>
                <a:spcPts val="1200"/>
              </a:spcBef>
              <a:spcAft>
                <a:spcPts val="1200"/>
              </a:spcAft>
              <a:buClr>
                <a:schemeClr val="dk1"/>
              </a:buClr>
              <a:buSzPts val="1100"/>
              <a:buFont typeface="Arial"/>
              <a:buNone/>
            </a:pPr>
            <a:r>
              <a:rPr lang="en" sz="1200"/>
              <a:t>p.s.  Please note that these are arbitrary values chosen to show how the display looks like. These aren’t real values.</a:t>
            </a:r>
            <a:endParaRPr sz="1400"/>
          </a:p>
        </p:txBody>
      </p:sp>
      <p:pic>
        <p:nvPicPr>
          <p:cNvPr id="253" name="Google Shape;253;p34"/>
          <p:cNvPicPr preferRelativeResize="0"/>
          <p:nvPr/>
        </p:nvPicPr>
        <p:blipFill>
          <a:blip r:embed="rId3">
            <a:alphaModFix/>
          </a:blip>
          <a:stretch>
            <a:fillRect/>
          </a:stretch>
        </p:blipFill>
        <p:spPr>
          <a:xfrm>
            <a:off x="2102746" y="1958396"/>
            <a:ext cx="4938500" cy="993175"/>
          </a:xfrm>
          <a:prstGeom prst="rect">
            <a:avLst/>
          </a:prstGeom>
          <a:noFill/>
          <a:ln>
            <a:noFill/>
          </a:ln>
        </p:spPr>
      </p:pic>
      <p:pic>
        <p:nvPicPr>
          <p:cNvPr id="254" name="Google Shape;254;p34"/>
          <p:cNvPicPr preferRelativeResize="0"/>
          <p:nvPr/>
        </p:nvPicPr>
        <p:blipFill>
          <a:blip r:embed="rId4">
            <a:alphaModFix/>
          </a:blip>
          <a:stretch>
            <a:fillRect/>
          </a:stretch>
        </p:blipFill>
        <p:spPr>
          <a:xfrm>
            <a:off x="2102750" y="3276525"/>
            <a:ext cx="4938500" cy="993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dk2"/>
                </a:solidFill>
              </a:rPr>
              <a:t>Loads and Battery</a:t>
            </a:r>
            <a:endParaRPr b="1">
              <a:solidFill>
                <a:schemeClr val="dk2"/>
              </a:solidFill>
            </a:endParaRPr>
          </a:p>
        </p:txBody>
      </p:sp>
      <p:sp>
        <p:nvSpPr>
          <p:cNvPr id="260" name="Google Shape;26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loads are represented as squares. Each square is coloured white if it doesn’t demand any power, blue if it demands power and is being supplied power and red if it demands power but doesn’t get power.</a:t>
            </a:r>
            <a:endParaRPr/>
          </a:p>
          <a:p>
            <a:pPr indent="-342900" lvl="0" marL="457200" rtl="0" algn="l">
              <a:spcBef>
                <a:spcPts val="0"/>
              </a:spcBef>
              <a:spcAft>
                <a:spcPts val="0"/>
              </a:spcAft>
              <a:buSzPts val="1800"/>
              <a:buChar char="-"/>
            </a:pPr>
            <a:r>
              <a:rPr lang="en"/>
              <a:t>The battery colour depends upon its status (blue for idle, red for discharge and green for charging) and the level of the battery depends upon charge.</a:t>
            </a:r>
            <a:endParaRPr/>
          </a:p>
          <a:p>
            <a:pPr indent="-342900" lvl="0" marL="457200" rtl="0" algn="l">
              <a:spcBef>
                <a:spcPts val="0"/>
              </a:spcBef>
              <a:spcAft>
                <a:spcPts val="0"/>
              </a:spcAft>
              <a:buSzPts val="1800"/>
              <a:buChar char="-"/>
            </a:pPr>
            <a:r>
              <a:rPr lang="en"/>
              <a:t>The pictures below shows Load 1 and 3 are being supplied and battery charge is full but idle.</a:t>
            </a:r>
            <a:endParaRPr/>
          </a:p>
        </p:txBody>
      </p:sp>
      <p:pic>
        <p:nvPicPr>
          <p:cNvPr id="261" name="Google Shape;261;p35"/>
          <p:cNvPicPr preferRelativeResize="0"/>
          <p:nvPr/>
        </p:nvPicPr>
        <p:blipFill>
          <a:blip r:embed="rId3">
            <a:alphaModFix/>
          </a:blip>
          <a:stretch>
            <a:fillRect/>
          </a:stretch>
        </p:blipFill>
        <p:spPr>
          <a:xfrm>
            <a:off x="1900900" y="3640450"/>
            <a:ext cx="1846050" cy="928425"/>
          </a:xfrm>
          <a:prstGeom prst="rect">
            <a:avLst/>
          </a:prstGeom>
          <a:noFill/>
          <a:ln>
            <a:noFill/>
          </a:ln>
        </p:spPr>
      </p:pic>
      <p:pic>
        <p:nvPicPr>
          <p:cNvPr id="262" name="Google Shape;262;p35"/>
          <p:cNvPicPr preferRelativeResize="0"/>
          <p:nvPr/>
        </p:nvPicPr>
        <p:blipFill>
          <a:blip r:embed="rId4">
            <a:alphaModFix/>
          </a:blip>
          <a:stretch>
            <a:fillRect/>
          </a:stretch>
        </p:blipFill>
        <p:spPr>
          <a:xfrm>
            <a:off x="4966072" y="3645900"/>
            <a:ext cx="1824628" cy="928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311700" y="59725"/>
            <a:ext cx="8520600" cy="95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120">
                <a:latin typeface="Bree Serif"/>
                <a:ea typeface="Bree Serif"/>
                <a:cs typeface="Bree Serif"/>
                <a:sym typeface="Bree Serif"/>
              </a:rPr>
              <a:t>Algorithm</a:t>
            </a:r>
            <a:endParaRPr sz="4120">
              <a:latin typeface="Bree Serif"/>
              <a:ea typeface="Bree Serif"/>
              <a:cs typeface="Bree Serif"/>
              <a:sym typeface="Bree Serif"/>
            </a:endParaRPr>
          </a:p>
        </p:txBody>
      </p:sp>
      <p:sp>
        <p:nvSpPr>
          <p:cNvPr id="268" name="Google Shape;268;p36"/>
          <p:cNvSpPr txBox="1"/>
          <p:nvPr>
            <p:ph idx="1" type="body"/>
          </p:nvPr>
        </p:nvSpPr>
        <p:spPr>
          <a:xfrm>
            <a:off x="423900" y="2832325"/>
            <a:ext cx="8296200" cy="2137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t>Simple:</a:t>
            </a:r>
            <a:r>
              <a:rPr lang="en"/>
              <a:t> Effective power saving and usage by the storage supply</a:t>
            </a:r>
            <a:endParaRPr/>
          </a:p>
          <a:p>
            <a:pPr indent="0" lvl="0" marL="0" rtl="0" algn="l">
              <a:lnSpc>
                <a:spcPct val="100000"/>
              </a:lnSpc>
              <a:spcBef>
                <a:spcPts val="1200"/>
              </a:spcBef>
              <a:spcAft>
                <a:spcPts val="0"/>
              </a:spcAft>
              <a:buNone/>
            </a:pPr>
            <a:r>
              <a:rPr b="1" lang="en"/>
              <a:t>Cost:</a:t>
            </a:r>
            <a:r>
              <a:rPr lang="en"/>
              <a:t> Reduces the overall cost by choosing different supply and load combos</a:t>
            </a:r>
            <a:endParaRPr/>
          </a:p>
          <a:p>
            <a:pPr indent="0" lvl="0" marL="0" rtl="0" algn="l">
              <a:lnSpc>
                <a:spcPct val="100000"/>
              </a:lnSpc>
              <a:spcBef>
                <a:spcPts val="1200"/>
              </a:spcBef>
              <a:spcAft>
                <a:spcPts val="1200"/>
              </a:spcAft>
              <a:buNone/>
            </a:pPr>
            <a:r>
              <a:rPr b="1" lang="en"/>
              <a:t>Priority:</a:t>
            </a:r>
            <a:r>
              <a:rPr lang="en"/>
              <a:t> Use valid load and source combos based on a </a:t>
            </a:r>
            <a:r>
              <a:rPr lang="en"/>
              <a:t>predefined</a:t>
            </a:r>
            <a:r>
              <a:rPr lang="en"/>
              <a:t> priority list</a:t>
            </a:r>
            <a:endParaRPr/>
          </a:p>
        </p:txBody>
      </p:sp>
      <p:sp>
        <p:nvSpPr>
          <p:cNvPr id="269" name="Google Shape;269;p36"/>
          <p:cNvSpPr/>
          <p:nvPr/>
        </p:nvSpPr>
        <p:spPr>
          <a:xfrm>
            <a:off x="1360650" y="1418275"/>
            <a:ext cx="1870500" cy="1013400"/>
          </a:xfrm>
          <a:prstGeom prst="rect">
            <a:avLst/>
          </a:prstGeom>
          <a:solidFill>
            <a:srgbClr val="A2C4C9"/>
          </a:solid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Simple</a:t>
            </a:r>
            <a:endParaRPr b="1"/>
          </a:p>
        </p:txBody>
      </p:sp>
      <p:sp>
        <p:nvSpPr>
          <p:cNvPr id="270" name="Google Shape;270;p36"/>
          <p:cNvSpPr/>
          <p:nvPr/>
        </p:nvSpPr>
        <p:spPr>
          <a:xfrm>
            <a:off x="3636754" y="1418275"/>
            <a:ext cx="1870500" cy="1013400"/>
          </a:xfrm>
          <a:prstGeom prst="rect">
            <a:avLst/>
          </a:prstGeom>
          <a:solidFill>
            <a:srgbClr val="A2C4C9"/>
          </a:solidFill>
          <a:ln cap="flat" cmpd="sng" w="1905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Cost</a:t>
            </a:r>
            <a:endParaRPr b="1"/>
          </a:p>
        </p:txBody>
      </p:sp>
      <p:sp>
        <p:nvSpPr>
          <p:cNvPr id="271" name="Google Shape;271;p36"/>
          <p:cNvSpPr/>
          <p:nvPr/>
        </p:nvSpPr>
        <p:spPr>
          <a:xfrm>
            <a:off x="5912858" y="1418275"/>
            <a:ext cx="1870500" cy="1013400"/>
          </a:xfrm>
          <a:prstGeom prst="rect">
            <a:avLst/>
          </a:prstGeom>
          <a:solidFill>
            <a:srgbClr val="A2C4C9"/>
          </a:solidFill>
          <a:ln cap="flat" cmpd="sng" w="19050">
            <a:solidFill>
              <a:srgbClr val="4C11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Priority</a:t>
            </a:r>
            <a:endParaRPr b="1"/>
          </a:p>
        </p:txBody>
      </p:sp>
      <p:cxnSp>
        <p:nvCxnSpPr>
          <p:cNvPr id="272" name="Google Shape;272;p36"/>
          <p:cNvCxnSpPr>
            <a:stCxn id="270" idx="1"/>
            <a:endCxn id="269" idx="3"/>
          </p:cNvCxnSpPr>
          <p:nvPr/>
        </p:nvCxnSpPr>
        <p:spPr>
          <a:xfrm rot="10800000">
            <a:off x="3231154" y="1924975"/>
            <a:ext cx="405600" cy="0"/>
          </a:xfrm>
          <a:prstGeom prst="straightConnector1">
            <a:avLst/>
          </a:prstGeom>
          <a:noFill/>
          <a:ln cap="flat" cmpd="sng" w="9525">
            <a:solidFill>
              <a:schemeClr val="dk2"/>
            </a:solidFill>
            <a:prstDash val="solid"/>
            <a:round/>
            <a:headEnd len="med" w="med" type="none"/>
            <a:tailEnd len="med" w="med" type="none"/>
          </a:ln>
        </p:spPr>
      </p:cxnSp>
      <p:cxnSp>
        <p:nvCxnSpPr>
          <p:cNvPr id="273" name="Google Shape;273;p36"/>
          <p:cNvCxnSpPr/>
          <p:nvPr/>
        </p:nvCxnSpPr>
        <p:spPr>
          <a:xfrm rot="10800000">
            <a:off x="5506958" y="1925006"/>
            <a:ext cx="4059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p:nvPr/>
        </p:nvSpPr>
        <p:spPr>
          <a:xfrm>
            <a:off x="3848750" y="3284625"/>
            <a:ext cx="1481400" cy="904800"/>
          </a:xfrm>
          <a:prstGeom prst="rect">
            <a:avLst/>
          </a:prstGeom>
          <a:no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txBox="1"/>
          <p:nvPr>
            <p:ph idx="1" type="body"/>
          </p:nvPr>
        </p:nvSpPr>
        <p:spPr>
          <a:xfrm>
            <a:off x="346025" y="1017625"/>
            <a:ext cx="8296200" cy="198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Simple Algorithm:</a:t>
            </a:r>
            <a:r>
              <a:rPr lang="en"/>
              <a:t> </a:t>
            </a:r>
            <a:endParaRPr/>
          </a:p>
          <a:p>
            <a:pPr indent="-342900" lvl="0" marL="457200" rtl="0" algn="l">
              <a:lnSpc>
                <a:spcPct val="100000"/>
              </a:lnSpc>
              <a:spcBef>
                <a:spcPts val="1200"/>
              </a:spcBef>
              <a:spcAft>
                <a:spcPts val="0"/>
              </a:spcAft>
              <a:buSzPts val="1800"/>
              <a:buAutoNum type="arabicPeriod"/>
            </a:pPr>
            <a:r>
              <a:rPr lang="en"/>
              <a:t>Find total demand from loads</a:t>
            </a:r>
            <a:endParaRPr/>
          </a:p>
          <a:p>
            <a:pPr indent="-342900" lvl="0" marL="457200" rtl="0" algn="l">
              <a:lnSpc>
                <a:spcPct val="100000"/>
              </a:lnSpc>
              <a:spcBef>
                <a:spcPts val="0"/>
              </a:spcBef>
              <a:spcAft>
                <a:spcPts val="0"/>
              </a:spcAft>
              <a:buSzPts val="1800"/>
              <a:buAutoNum type="arabicPeriod"/>
            </a:pPr>
            <a:r>
              <a:rPr lang="en"/>
              <a:t>Find the total natural resource current</a:t>
            </a:r>
            <a:endParaRPr/>
          </a:p>
          <a:p>
            <a:pPr indent="-342900" lvl="0" marL="457200" rtl="0" algn="l">
              <a:lnSpc>
                <a:spcPct val="100000"/>
              </a:lnSpc>
              <a:spcBef>
                <a:spcPts val="0"/>
              </a:spcBef>
              <a:spcAft>
                <a:spcPts val="0"/>
              </a:spcAft>
              <a:buSzPts val="1800"/>
              <a:buAutoNum type="arabicPeriod"/>
            </a:pPr>
            <a:r>
              <a:rPr lang="en"/>
              <a:t>Decide if storage should charge,discharge or remain idle</a:t>
            </a:r>
            <a:endParaRPr/>
          </a:p>
          <a:p>
            <a:pPr indent="-342900" lvl="0" marL="457200" rtl="0" algn="l">
              <a:lnSpc>
                <a:spcPct val="100000"/>
              </a:lnSpc>
              <a:spcBef>
                <a:spcPts val="0"/>
              </a:spcBef>
              <a:spcAft>
                <a:spcPts val="0"/>
              </a:spcAft>
              <a:buSzPts val="1800"/>
              <a:buAutoNum type="arabicPeriod"/>
            </a:pPr>
            <a:r>
              <a:rPr lang="en"/>
              <a:t>Calculate the total available current</a:t>
            </a:r>
            <a:endParaRPr/>
          </a:p>
          <a:p>
            <a:pPr indent="-342900" lvl="0" marL="457200" rtl="0" algn="l">
              <a:lnSpc>
                <a:spcPct val="100000"/>
              </a:lnSpc>
              <a:spcBef>
                <a:spcPts val="0"/>
              </a:spcBef>
              <a:spcAft>
                <a:spcPts val="0"/>
              </a:spcAft>
              <a:buSzPts val="1800"/>
              <a:buAutoNum type="arabicPeriod"/>
            </a:pPr>
            <a:r>
              <a:rPr lang="en"/>
              <a:t>If available current is less than demand, set mains</a:t>
            </a:r>
            <a:endParaRPr/>
          </a:p>
          <a:p>
            <a:pPr indent="0" lvl="0" marL="0" rtl="0" algn="l">
              <a:lnSpc>
                <a:spcPct val="100000"/>
              </a:lnSpc>
              <a:spcBef>
                <a:spcPts val="1200"/>
              </a:spcBef>
              <a:spcAft>
                <a:spcPts val="1200"/>
              </a:spcAft>
              <a:buNone/>
            </a:pPr>
            <a:r>
              <a:t/>
            </a:r>
            <a:endParaRPr/>
          </a:p>
        </p:txBody>
      </p:sp>
      <p:sp>
        <p:nvSpPr>
          <p:cNvPr id="280" name="Google Shape;280;p37"/>
          <p:cNvSpPr txBox="1"/>
          <p:nvPr/>
        </p:nvSpPr>
        <p:spPr>
          <a:xfrm>
            <a:off x="3815100" y="3286775"/>
            <a:ext cx="1539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2"/>
                </a:solidFill>
              </a:rPr>
              <a:t>Charge:</a:t>
            </a:r>
            <a:r>
              <a:rPr lang="en" sz="900">
                <a:solidFill>
                  <a:srgbClr val="666666"/>
                </a:solidFill>
              </a:rPr>
              <a:t> N-D ≥ 1A</a:t>
            </a:r>
            <a:endParaRPr sz="900">
              <a:solidFill>
                <a:srgbClr val="666666"/>
              </a:solidFill>
            </a:endParaRPr>
          </a:p>
          <a:p>
            <a:pPr indent="0" lvl="0" marL="0" rtl="0" algn="l">
              <a:spcBef>
                <a:spcPts val="0"/>
              </a:spcBef>
              <a:spcAft>
                <a:spcPts val="0"/>
              </a:spcAft>
              <a:buNone/>
            </a:pPr>
            <a:r>
              <a:t/>
            </a:r>
            <a:endParaRPr b="1" sz="900">
              <a:solidFill>
                <a:srgbClr val="666666"/>
              </a:solidFill>
            </a:endParaRPr>
          </a:p>
          <a:p>
            <a:pPr indent="0" lvl="0" marL="0" rtl="0" algn="l">
              <a:spcBef>
                <a:spcPts val="0"/>
              </a:spcBef>
              <a:spcAft>
                <a:spcPts val="0"/>
              </a:spcAft>
              <a:buNone/>
            </a:pPr>
            <a:r>
              <a:rPr b="1" lang="en" sz="900">
                <a:solidFill>
                  <a:srgbClr val="B45F06"/>
                </a:solidFill>
              </a:rPr>
              <a:t>Discharge:</a:t>
            </a:r>
            <a:r>
              <a:rPr lang="en" sz="900">
                <a:solidFill>
                  <a:srgbClr val="666666"/>
                </a:solidFill>
              </a:rPr>
              <a:t> D-N ≤ 1A</a:t>
            </a:r>
            <a:endParaRPr sz="900">
              <a:solidFill>
                <a:srgbClr val="666666"/>
              </a:solidFill>
            </a:endParaRPr>
          </a:p>
          <a:p>
            <a:pPr indent="0" lvl="0" marL="0" rtl="0" algn="l">
              <a:spcBef>
                <a:spcPts val="0"/>
              </a:spcBef>
              <a:spcAft>
                <a:spcPts val="0"/>
              </a:spcAft>
              <a:buNone/>
            </a:pPr>
            <a:r>
              <a:t/>
            </a:r>
            <a:endParaRPr b="1" sz="900">
              <a:solidFill>
                <a:srgbClr val="666666"/>
              </a:solidFill>
            </a:endParaRPr>
          </a:p>
          <a:p>
            <a:pPr indent="0" lvl="0" marL="0" rtl="0" algn="l">
              <a:spcBef>
                <a:spcPts val="0"/>
              </a:spcBef>
              <a:spcAft>
                <a:spcPts val="0"/>
              </a:spcAft>
              <a:buNone/>
            </a:pPr>
            <a:r>
              <a:rPr b="1" lang="en" sz="900">
                <a:solidFill>
                  <a:schemeClr val="dk2"/>
                </a:solidFill>
              </a:rPr>
              <a:t>Idle:</a:t>
            </a:r>
            <a:r>
              <a:rPr lang="en" sz="900">
                <a:solidFill>
                  <a:srgbClr val="666666"/>
                </a:solidFill>
              </a:rPr>
              <a:t> Neither of the above</a:t>
            </a:r>
            <a:endParaRPr sz="900">
              <a:solidFill>
                <a:srgbClr val="666666"/>
              </a:solidFill>
            </a:endParaRPr>
          </a:p>
        </p:txBody>
      </p:sp>
      <p:sp>
        <p:nvSpPr>
          <p:cNvPr id="281" name="Google Shape;281;p37"/>
          <p:cNvSpPr/>
          <p:nvPr/>
        </p:nvSpPr>
        <p:spPr>
          <a:xfrm>
            <a:off x="207388" y="3275450"/>
            <a:ext cx="1618800" cy="886200"/>
          </a:xfrm>
          <a:prstGeom prst="rect">
            <a:avLst/>
          </a:prstGeom>
          <a:no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7"/>
          <p:cNvSpPr txBox="1"/>
          <p:nvPr>
            <p:ph type="title"/>
          </p:nvPr>
        </p:nvSpPr>
        <p:spPr>
          <a:xfrm>
            <a:off x="311700" y="59725"/>
            <a:ext cx="8520600" cy="95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120">
                <a:latin typeface="Bree Serif"/>
                <a:ea typeface="Bree Serif"/>
                <a:cs typeface="Bree Serif"/>
                <a:sym typeface="Bree Serif"/>
              </a:rPr>
              <a:t>Algorithm</a:t>
            </a:r>
            <a:endParaRPr sz="4120">
              <a:latin typeface="Bree Serif"/>
              <a:ea typeface="Bree Serif"/>
              <a:cs typeface="Bree Serif"/>
              <a:sym typeface="Bree Serif"/>
            </a:endParaRPr>
          </a:p>
        </p:txBody>
      </p:sp>
      <p:sp>
        <p:nvSpPr>
          <p:cNvPr id="283" name="Google Shape;283;p37"/>
          <p:cNvSpPr/>
          <p:nvPr/>
        </p:nvSpPr>
        <p:spPr>
          <a:xfrm>
            <a:off x="481524" y="3472673"/>
            <a:ext cx="352500" cy="111900"/>
          </a:xfrm>
          <a:prstGeom prst="rect">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7"/>
          <p:cNvSpPr/>
          <p:nvPr/>
        </p:nvSpPr>
        <p:spPr>
          <a:xfrm>
            <a:off x="481524" y="3662679"/>
            <a:ext cx="352500" cy="111900"/>
          </a:xfrm>
          <a:prstGeom prst="rect">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7"/>
          <p:cNvSpPr/>
          <p:nvPr/>
        </p:nvSpPr>
        <p:spPr>
          <a:xfrm>
            <a:off x="481524" y="3852685"/>
            <a:ext cx="352500" cy="111900"/>
          </a:xfrm>
          <a:prstGeom prst="rect">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7"/>
          <p:cNvSpPr/>
          <p:nvPr/>
        </p:nvSpPr>
        <p:spPr>
          <a:xfrm>
            <a:off x="912273" y="3414103"/>
            <a:ext cx="117600" cy="609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7"/>
          <p:cNvSpPr txBox="1"/>
          <p:nvPr/>
        </p:nvSpPr>
        <p:spPr>
          <a:xfrm>
            <a:off x="1029798" y="3490716"/>
            <a:ext cx="796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B5394"/>
                </a:solidFill>
              </a:rPr>
              <a:t>Demand</a:t>
            </a:r>
            <a:r>
              <a:rPr lang="en" sz="1000">
                <a:solidFill>
                  <a:srgbClr val="666666"/>
                </a:solidFill>
              </a:rPr>
              <a:t> = </a:t>
            </a:r>
            <a:endParaRPr sz="1000">
              <a:solidFill>
                <a:srgbClr val="666666"/>
              </a:solidFill>
            </a:endParaRPr>
          </a:p>
          <a:p>
            <a:pPr indent="0" lvl="0" marL="0" rtl="0" algn="l">
              <a:spcBef>
                <a:spcPts val="0"/>
              </a:spcBef>
              <a:spcAft>
                <a:spcPts val="0"/>
              </a:spcAft>
              <a:buNone/>
            </a:pPr>
            <a:r>
              <a:rPr lang="en" sz="1000">
                <a:solidFill>
                  <a:srgbClr val="666666"/>
                </a:solidFill>
              </a:rPr>
              <a:t>L1+L2+L3</a:t>
            </a:r>
            <a:endParaRPr sz="1000">
              <a:solidFill>
                <a:srgbClr val="666666"/>
              </a:solidFill>
            </a:endParaRPr>
          </a:p>
        </p:txBody>
      </p:sp>
      <p:sp>
        <p:nvSpPr>
          <p:cNvPr id="288" name="Google Shape;288;p37"/>
          <p:cNvSpPr txBox="1"/>
          <p:nvPr/>
        </p:nvSpPr>
        <p:spPr>
          <a:xfrm>
            <a:off x="207376" y="3359285"/>
            <a:ext cx="44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L1</a:t>
            </a:r>
            <a:endParaRPr sz="1000">
              <a:solidFill>
                <a:srgbClr val="666666"/>
              </a:solidFill>
            </a:endParaRPr>
          </a:p>
        </p:txBody>
      </p:sp>
      <p:sp>
        <p:nvSpPr>
          <p:cNvPr id="289" name="Google Shape;289;p37"/>
          <p:cNvSpPr txBox="1"/>
          <p:nvPr/>
        </p:nvSpPr>
        <p:spPr>
          <a:xfrm>
            <a:off x="207376" y="3567666"/>
            <a:ext cx="35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L2</a:t>
            </a:r>
            <a:endParaRPr sz="1000">
              <a:solidFill>
                <a:srgbClr val="666666"/>
              </a:solidFill>
            </a:endParaRPr>
          </a:p>
        </p:txBody>
      </p:sp>
      <p:sp>
        <p:nvSpPr>
          <p:cNvPr id="290" name="Google Shape;290;p37"/>
          <p:cNvSpPr txBox="1"/>
          <p:nvPr/>
        </p:nvSpPr>
        <p:spPr>
          <a:xfrm>
            <a:off x="207376" y="3739273"/>
            <a:ext cx="35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L3</a:t>
            </a:r>
            <a:endParaRPr sz="1000">
              <a:solidFill>
                <a:srgbClr val="666666"/>
              </a:solidFill>
            </a:endParaRPr>
          </a:p>
        </p:txBody>
      </p:sp>
      <p:sp>
        <p:nvSpPr>
          <p:cNvPr id="291" name="Google Shape;291;p37"/>
          <p:cNvSpPr/>
          <p:nvPr/>
        </p:nvSpPr>
        <p:spPr>
          <a:xfrm>
            <a:off x="1993300" y="3275325"/>
            <a:ext cx="1668900" cy="886200"/>
          </a:xfrm>
          <a:prstGeom prst="rect">
            <a:avLst/>
          </a:prstGeom>
          <a:no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7"/>
          <p:cNvSpPr/>
          <p:nvPr/>
        </p:nvSpPr>
        <p:spPr>
          <a:xfrm>
            <a:off x="2323022" y="3629754"/>
            <a:ext cx="363600" cy="1119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p:nvPr/>
        </p:nvSpPr>
        <p:spPr>
          <a:xfrm>
            <a:off x="2323022" y="3819733"/>
            <a:ext cx="363600" cy="1119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2767115" y="3571192"/>
            <a:ext cx="121200" cy="438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txBox="1"/>
          <p:nvPr/>
        </p:nvSpPr>
        <p:spPr>
          <a:xfrm>
            <a:off x="2888280" y="3562588"/>
            <a:ext cx="820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8761D"/>
                </a:solidFill>
              </a:rPr>
              <a:t>Natural</a:t>
            </a:r>
            <a:r>
              <a:rPr lang="en" sz="1000">
                <a:solidFill>
                  <a:srgbClr val="666666"/>
                </a:solidFill>
              </a:rPr>
              <a:t> = </a:t>
            </a:r>
            <a:endParaRPr sz="1000">
              <a:solidFill>
                <a:srgbClr val="666666"/>
              </a:solidFill>
            </a:endParaRPr>
          </a:p>
          <a:p>
            <a:pPr indent="0" lvl="0" marL="0" rtl="0" algn="l">
              <a:spcBef>
                <a:spcPts val="0"/>
              </a:spcBef>
              <a:spcAft>
                <a:spcPts val="0"/>
              </a:spcAft>
              <a:buNone/>
            </a:pPr>
            <a:r>
              <a:rPr lang="en" sz="1000">
                <a:solidFill>
                  <a:srgbClr val="666666"/>
                </a:solidFill>
              </a:rPr>
              <a:t>WT+PV</a:t>
            </a:r>
            <a:endParaRPr sz="1000">
              <a:solidFill>
                <a:srgbClr val="666666"/>
              </a:solidFill>
            </a:endParaRPr>
          </a:p>
        </p:txBody>
      </p:sp>
      <p:sp>
        <p:nvSpPr>
          <p:cNvPr id="296" name="Google Shape;296;p37"/>
          <p:cNvSpPr txBox="1"/>
          <p:nvPr/>
        </p:nvSpPr>
        <p:spPr>
          <a:xfrm>
            <a:off x="2015755" y="3516355"/>
            <a:ext cx="46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WT</a:t>
            </a:r>
            <a:endParaRPr sz="1000">
              <a:solidFill>
                <a:srgbClr val="666666"/>
              </a:solidFill>
            </a:endParaRPr>
          </a:p>
        </p:txBody>
      </p:sp>
      <p:sp>
        <p:nvSpPr>
          <p:cNvPr id="297" name="Google Shape;297;p37"/>
          <p:cNvSpPr txBox="1"/>
          <p:nvPr/>
        </p:nvSpPr>
        <p:spPr>
          <a:xfrm>
            <a:off x="2012792" y="3706335"/>
            <a:ext cx="36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PV</a:t>
            </a:r>
            <a:endParaRPr sz="1000">
              <a:solidFill>
                <a:srgbClr val="666666"/>
              </a:solidFill>
            </a:endParaRPr>
          </a:p>
        </p:txBody>
      </p:sp>
      <p:sp>
        <p:nvSpPr>
          <p:cNvPr id="298" name="Google Shape;298;p37"/>
          <p:cNvSpPr/>
          <p:nvPr/>
        </p:nvSpPr>
        <p:spPr>
          <a:xfrm>
            <a:off x="5471475" y="3293925"/>
            <a:ext cx="1668900" cy="886200"/>
          </a:xfrm>
          <a:prstGeom prst="rect">
            <a:avLst/>
          </a:prstGeom>
          <a:no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7"/>
          <p:cNvSpPr/>
          <p:nvPr/>
        </p:nvSpPr>
        <p:spPr>
          <a:xfrm>
            <a:off x="5801197" y="3629754"/>
            <a:ext cx="363600" cy="1119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p:nvPr/>
        </p:nvSpPr>
        <p:spPr>
          <a:xfrm>
            <a:off x="5801197" y="3819733"/>
            <a:ext cx="363600" cy="111900"/>
          </a:xfrm>
          <a:prstGeom prst="rect">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p:nvPr/>
        </p:nvSpPr>
        <p:spPr>
          <a:xfrm>
            <a:off x="6245290" y="3571192"/>
            <a:ext cx="121200" cy="438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7"/>
          <p:cNvSpPr txBox="1"/>
          <p:nvPr/>
        </p:nvSpPr>
        <p:spPr>
          <a:xfrm>
            <a:off x="6366455" y="3562588"/>
            <a:ext cx="820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741B47"/>
                </a:solidFill>
              </a:rPr>
              <a:t>Available</a:t>
            </a:r>
            <a:r>
              <a:rPr lang="en" sz="1000">
                <a:solidFill>
                  <a:srgbClr val="666666"/>
                </a:solidFill>
              </a:rPr>
              <a:t> = N+S</a:t>
            </a:r>
            <a:endParaRPr sz="1000">
              <a:solidFill>
                <a:srgbClr val="666666"/>
              </a:solidFill>
            </a:endParaRPr>
          </a:p>
        </p:txBody>
      </p:sp>
      <p:sp>
        <p:nvSpPr>
          <p:cNvPr id="303" name="Google Shape;303;p37"/>
          <p:cNvSpPr txBox="1"/>
          <p:nvPr/>
        </p:nvSpPr>
        <p:spPr>
          <a:xfrm>
            <a:off x="5493930" y="3516355"/>
            <a:ext cx="46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N</a:t>
            </a:r>
            <a:endParaRPr sz="1000">
              <a:solidFill>
                <a:srgbClr val="666666"/>
              </a:solidFill>
            </a:endParaRPr>
          </a:p>
        </p:txBody>
      </p:sp>
      <p:sp>
        <p:nvSpPr>
          <p:cNvPr id="304" name="Google Shape;304;p37"/>
          <p:cNvSpPr txBox="1"/>
          <p:nvPr/>
        </p:nvSpPr>
        <p:spPr>
          <a:xfrm>
            <a:off x="5490967" y="3706335"/>
            <a:ext cx="36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S</a:t>
            </a:r>
            <a:endParaRPr sz="1000">
              <a:solidFill>
                <a:srgbClr val="666666"/>
              </a:solidFill>
            </a:endParaRPr>
          </a:p>
        </p:txBody>
      </p:sp>
      <p:sp>
        <p:nvSpPr>
          <p:cNvPr id="305" name="Google Shape;305;p37"/>
          <p:cNvSpPr/>
          <p:nvPr/>
        </p:nvSpPr>
        <p:spPr>
          <a:xfrm>
            <a:off x="7257150" y="3300275"/>
            <a:ext cx="1668900" cy="886200"/>
          </a:xfrm>
          <a:prstGeom prst="rect">
            <a:avLst/>
          </a:prstGeom>
          <a:no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7"/>
          <p:cNvSpPr/>
          <p:nvPr/>
        </p:nvSpPr>
        <p:spPr>
          <a:xfrm>
            <a:off x="7586872" y="3636104"/>
            <a:ext cx="363600" cy="111900"/>
          </a:xfrm>
          <a:prstGeom prst="rect">
            <a:avLst/>
          </a:prstGeom>
          <a:solidFill>
            <a:srgbClr val="74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7"/>
          <p:cNvSpPr/>
          <p:nvPr/>
        </p:nvSpPr>
        <p:spPr>
          <a:xfrm>
            <a:off x="7586872" y="3826083"/>
            <a:ext cx="363600" cy="111900"/>
          </a:xfrm>
          <a:prstGeom prst="rect">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7"/>
          <p:cNvSpPr/>
          <p:nvPr/>
        </p:nvSpPr>
        <p:spPr>
          <a:xfrm>
            <a:off x="8030965" y="3577542"/>
            <a:ext cx="121200" cy="438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
          <p:cNvSpPr txBox="1"/>
          <p:nvPr/>
        </p:nvSpPr>
        <p:spPr>
          <a:xfrm>
            <a:off x="8152130" y="3568938"/>
            <a:ext cx="820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51C75"/>
                </a:solidFill>
              </a:rPr>
              <a:t>Mains</a:t>
            </a:r>
            <a:r>
              <a:rPr lang="en" sz="1000">
                <a:solidFill>
                  <a:srgbClr val="666666"/>
                </a:solidFill>
              </a:rPr>
              <a:t> = D-A</a:t>
            </a:r>
            <a:endParaRPr sz="1000">
              <a:solidFill>
                <a:srgbClr val="666666"/>
              </a:solidFill>
            </a:endParaRPr>
          </a:p>
        </p:txBody>
      </p:sp>
      <p:sp>
        <p:nvSpPr>
          <p:cNvPr id="310" name="Google Shape;310;p37"/>
          <p:cNvSpPr txBox="1"/>
          <p:nvPr/>
        </p:nvSpPr>
        <p:spPr>
          <a:xfrm>
            <a:off x="7279605" y="3522705"/>
            <a:ext cx="46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A</a:t>
            </a:r>
            <a:endParaRPr sz="1000">
              <a:solidFill>
                <a:srgbClr val="666666"/>
              </a:solidFill>
            </a:endParaRPr>
          </a:p>
        </p:txBody>
      </p:sp>
      <p:sp>
        <p:nvSpPr>
          <p:cNvPr id="311" name="Google Shape;311;p37"/>
          <p:cNvSpPr txBox="1"/>
          <p:nvPr/>
        </p:nvSpPr>
        <p:spPr>
          <a:xfrm>
            <a:off x="7276642" y="3712685"/>
            <a:ext cx="36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D</a:t>
            </a:r>
            <a:endParaRPr sz="1000">
              <a:solidFill>
                <a:srgbClr val="666666"/>
              </a:solidFill>
            </a:endParaRPr>
          </a:p>
        </p:txBody>
      </p:sp>
      <p:sp>
        <p:nvSpPr>
          <p:cNvPr id="312" name="Google Shape;312;p37"/>
          <p:cNvSpPr txBox="1"/>
          <p:nvPr/>
        </p:nvSpPr>
        <p:spPr>
          <a:xfrm>
            <a:off x="794826" y="4161648"/>
            <a:ext cx="35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(1)</a:t>
            </a:r>
            <a:endParaRPr sz="1000">
              <a:solidFill>
                <a:srgbClr val="666666"/>
              </a:solidFill>
            </a:endParaRPr>
          </a:p>
        </p:txBody>
      </p:sp>
      <p:sp>
        <p:nvSpPr>
          <p:cNvPr id="313" name="Google Shape;313;p37"/>
          <p:cNvSpPr txBox="1"/>
          <p:nvPr/>
        </p:nvSpPr>
        <p:spPr>
          <a:xfrm>
            <a:off x="2644401" y="4161648"/>
            <a:ext cx="35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(2)</a:t>
            </a:r>
            <a:endParaRPr sz="1000">
              <a:solidFill>
                <a:srgbClr val="666666"/>
              </a:solidFill>
            </a:endParaRPr>
          </a:p>
        </p:txBody>
      </p:sp>
      <p:sp>
        <p:nvSpPr>
          <p:cNvPr id="314" name="Google Shape;314;p37"/>
          <p:cNvSpPr txBox="1"/>
          <p:nvPr/>
        </p:nvSpPr>
        <p:spPr>
          <a:xfrm>
            <a:off x="4413201" y="4161648"/>
            <a:ext cx="35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(3)</a:t>
            </a:r>
            <a:endParaRPr sz="1000">
              <a:solidFill>
                <a:srgbClr val="666666"/>
              </a:solidFill>
            </a:endParaRPr>
          </a:p>
        </p:txBody>
      </p:sp>
      <p:sp>
        <p:nvSpPr>
          <p:cNvPr id="315" name="Google Shape;315;p37"/>
          <p:cNvSpPr txBox="1"/>
          <p:nvPr/>
        </p:nvSpPr>
        <p:spPr>
          <a:xfrm>
            <a:off x="6129651" y="4189423"/>
            <a:ext cx="35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(4)</a:t>
            </a:r>
            <a:endParaRPr sz="1000">
              <a:solidFill>
                <a:srgbClr val="666666"/>
              </a:solidFill>
            </a:endParaRPr>
          </a:p>
        </p:txBody>
      </p:sp>
      <p:sp>
        <p:nvSpPr>
          <p:cNvPr id="316" name="Google Shape;316;p37"/>
          <p:cNvSpPr txBox="1"/>
          <p:nvPr/>
        </p:nvSpPr>
        <p:spPr>
          <a:xfrm>
            <a:off x="7915351" y="4161648"/>
            <a:ext cx="35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(5)</a:t>
            </a:r>
            <a:endParaRPr sz="1000">
              <a:solidFill>
                <a:srgbClr val="666666"/>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8"/>
          <p:cNvSpPr txBox="1"/>
          <p:nvPr>
            <p:ph idx="1" type="body"/>
          </p:nvPr>
        </p:nvSpPr>
        <p:spPr>
          <a:xfrm>
            <a:off x="346025" y="1017625"/>
            <a:ext cx="8296200" cy="198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Simple Algorithm:</a:t>
            </a:r>
            <a:r>
              <a:rPr lang="en"/>
              <a:t> </a:t>
            </a:r>
            <a:endParaRPr/>
          </a:p>
          <a:p>
            <a:pPr indent="-342900" lvl="0" marL="457200" rtl="0" algn="l">
              <a:lnSpc>
                <a:spcPct val="100000"/>
              </a:lnSpc>
              <a:spcBef>
                <a:spcPts val="1200"/>
              </a:spcBef>
              <a:spcAft>
                <a:spcPts val="0"/>
              </a:spcAft>
              <a:buSzPts val="1800"/>
              <a:buAutoNum type="arabicPeriod"/>
            </a:pPr>
            <a:r>
              <a:rPr lang="en"/>
              <a:t>Find total demand from loads</a:t>
            </a:r>
            <a:endParaRPr/>
          </a:p>
          <a:p>
            <a:pPr indent="-342900" lvl="0" marL="457200" rtl="0" algn="l">
              <a:lnSpc>
                <a:spcPct val="100000"/>
              </a:lnSpc>
              <a:spcBef>
                <a:spcPts val="0"/>
              </a:spcBef>
              <a:spcAft>
                <a:spcPts val="0"/>
              </a:spcAft>
              <a:buSzPts val="1800"/>
              <a:buAutoNum type="arabicPeriod"/>
            </a:pPr>
            <a:r>
              <a:rPr lang="en"/>
              <a:t>Find the total natural resource current</a:t>
            </a:r>
            <a:endParaRPr/>
          </a:p>
          <a:p>
            <a:pPr indent="-342900" lvl="0" marL="457200" rtl="0" algn="l">
              <a:lnSpc>
                <a:spcPct val="100000"/>
              </a:lnSpc>
              <a:spcBef>
                <a:spcPts val="0"/>
              </a:spcBef>
              <a:spcAft>
                <a:spcPts val="0"/>
              </a:spcAft>
              <a:buSzPts val="1800"/>
              <a:buAutoNum type="arabicPeriod"/>
            </a:pPr>
            <a:r>
              <a:rPr lang="en"/>
              <a:t>Decide if storage should charge,discharge or remain idle</a:t>
            </a:r>
            <a:endParaRPr/>
          </a:p>
          <a:p>
            <a:pPr indent="-342900" lvl="0" marL="457200" rtl="0" algn="l">
              <a:lnSpc>
                <a:spcPct val="100000"/>
              </a:lnSpc>
              <a:spcBef>
                <a:spcPts val="0"/>
              </a:spcBef>
              <a:spcAft>
                <a:spcPts val="0"/>
              </a:spcAft>
              <a:buSzPts val="1800"/>
              <a:buAutoNum type="arabicPeriod"/>
            </a:pPr>
            <a:r>
              <a:rPr lang="en"/>
              <a:t>Calculate the total available current</a:t>
            </a:r>
            <a:endParaRPr/>
          </a:p>
          <a:p>
            <a:pPr indent="-342900" lvl="0" marL="457200" rtl="0" algn="l">
              <a:lnSpc>
                <a:spcPct val="100000"/>
              </a:lnSpc>
              <a:spcBef>
                <a:spcPts val="0"/>
              </a:spcBef>
              <a:spcAft>
                <a:spcPts val="0"/>
              </a:spcAft>
              <a:buSzPts val="1800"/>
              <a:buAutoNum type="arabicPeriod"/>
            </a:pPr>
            <a:r>
              <a:rPr lang="en"/>
              <a:t>If available current is less than demand, set mains</a:t>
            </a:r>
            <a:endParaRPr/>
          </a:p>
          <a:p>
            <a:pPr indent="0" lvl="0" marL="0" rtl="0" algn="l">
              <a:lnSpc>
                <a:spcPct val="100000"/>
              </a:lnSpc>
              <a:spcBef>
                <a:spcPts val="1200"/>
              </a:spcBef>
              <a:spcAft>
                <a:spcPts val="1200"/>
              </a:spcAft>
              <a:buNone/>
            </a:pPr>
            <a:r>
              <a:t/>
            </a:r>
            <a:endParaRPr/>
          </a:p>
        </p:txBody>
      </p:sp>
      <p:sp>
        <p:nvSpPr>
          <p:cNvPr id="322" name="Google Shape;322;p38"/>
          <p:cNvSpPr txBox="1"/>
          <p:nvPr>
            <p:ph type="title"/>
          </p:nvPr>
        </p:nvSpPr>
        <p:spPr>
          <a:xfrm>
            <a:off x="311700" y="59725"/>
            <a:ext cx="8520600" cy="95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120">
                <a:latin typeface="Bree Serif"/>
                <a:ea typeface="Bree Serif"/>
                <a:cs typeface="Bree Serif"/>
                <a:sym typeface="Bree Serif"/>
              </a:rPr>
              <a:t>Algorithm</a:t>
            </a:r>
            <a:endParaRPr sz="4120">
              <a:latin typeface="Bree Serif"/>
              <a:ea typeface="Bree Serif"/>
              <a:cs typeface="Bree Serif"/>
              <a:sym typeface="Bree Serif"/>
            </a:endParaRPr>
          </a:p>
        </p:txBody>
      </p:sp>
      <p:sp>
        <p:nvSpPr>
          <p:cNvPr id="323" name="Google Shape;323;p38"/>
          <p:cNvSpPr txBox="1"/>
          <p:nvPr/>
        </p:nvSpPr>
        <p:spPr>
          <a:xfrm>
            <a:off x="346025" y="3063950"/>
            <a:ext cx="87000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chemeClr val="dk2"/>
                </a:solidFill>
              </a:rPr>
              <a:t>Algorithm Functions</a:t>
            </a:r>
            <a:endParaRPr sz="1500" u="sng">
              <a:solidFill>
                <a:schemeClr val="dk2"/>
              </a:solidFill>
            </a:endParaRPr>
          </a:p>
          <a:p>
            <a:pPr indent="-323850" lvl="0" marL="457200" rtl="0" algn="l">
              <a:spcBef>
                <a:spcPts val="1200"/>
              </a:spcBef>
              <a:spcAft>
                <a:spcPts val="0"/>
              </a:spcAft>
              <a:buClr>
                <a:schemeClr val="dk2"/>
              </a:buClr>
              <a:buSzPts val="1500"/>
              <a:buAutoNum type="arabicPeriod"/>
            </a:pPr>
            <a:r>
              <a:rPr lang="en" sz="1500">
                <a:solidFill>
                  <a:schemeClr val="dk2"/>
                </a:solidFill>
              </a:rPr>
              <a:t>calc_R()    </a:t>
            </a:r>
            <a:r>
              <a:rPr lang="en" sz="1500">
                <a:solidFill>
                  <a:srgbClr val="6AA84F"/>
                </a:solidFill>
              </a:rPr>
              <a:t>// Calculate load demand aka. requirement</a:t>
            </a:r>
            <a:endParaRPr sz="1500">
              <a:solidFill>
                <a:srgbClr val="6AA84F"/>
              </a:solidFill>
            </a:endParaRPr>
          </a:p>
          <a:p>
            <a:pPr indent="-323850" lvl="0" marL="457200" rtl="0" algn="l">
              <a:spcBef>
                <a:spcPts val="0"/>
              </a:spcBef>
              <a:spcAft>
                <a:spcPts val="0"/>
              </a:spcAft>
              <a:buClr>
                <a:schemeClr val="dk2"/>
              </a:buClr>
              <a:buSzPts val="1500"/>
              <a:buAutoNum type="arabicPeriod"/>
            </a:pPr>
            <a:r>
              <a:rPr lang="en" sz="1500">
                <a:solidFill>
                  <a:schemeClr val="dk2"/>
                </a:solidFill>
              </a:rPr>
              <a:t>calc_N()    </a:t>
            </a:r>
            <a:r>
              <a:rPr lang="en" sz="1500">
                <a:solidFill>
                  <a:srgbClr val="6AA84F"/>
                </a:solidFill>
              </a:rPr>
              <a:t>// Calculate natural resources</a:t>
            </a:r>
            <a:endParaRPr sz="1500">
              <a:solidFill>
                <a:srgbClr val="6AA84F"/>
              </a:solidFill>
            </a:endParaRPr>
          </a:p>
          <a:p>
            <a:pPr indent="-323850" lvl="0" marL="457200" rtl="0" algn="l">
              <a:spcBef>
                <a:spcPts val="0"/>
              </a:spcBef>
              <a:spcAft>
                <a:spcPts val="0"/>
              </a:spcAft>
              <a:buClr>
                <a:schemeClr val="dk2"/>
              </a:buClr>
              <a:buSzPts val="1500"/>
              <a:buAutoNum type="arabicPeriod"/>
            </a:pPr>
            <a:r>
              <a:rPr lang="en" sz="1500">
                <a:solidFill>
                  <a:schemeClr val="dk2"/>
                </a:solidFill>
              </a:rPr>
              <a:t>set_storage()     </a:t>
            </a:r>
            <a:r>
              <a:rPr lang="en" sz="1500">
                <a:solidFill>
                  <a:srgbClr val="6AA84F"/>
                </a:solidFill>
              </a:rPr>
              <a:t>// Set situations the storage will charge,discharge,idle</a:t>
            </a:r>
            <a:endParaRPr sz="1500">
              <a:solidFill>
                <a:srgbClr val="6AA84F"/>
              </a:solidFill>
            </a:endParaRPr>
          </a:p>
          <a:p>
            <a:pPr indent="-323850" lvl="0" marL="457200" rtl="0" algn="l">
              <a:spcBef>
                <a:spcPts val="0"/>
              </a:spcBef>
              <a:spcAft>
                <a:spcPts val="0"/>
              </a:spcAft>
              <a:buClr>
                <a:schemeClr val="dk2"/>
              </a:buClr>
              <a:buSzPts val="1500"/>
              <a:buAutoNum type="arabicPeriod"/>
            </a:pPr>
            <a:r>
              <a:rPr lang="en" sz="1500">
                <a:solidFill>
                  <a:schemeClr val="dk2"/>
                </a:solidFill>
              </a:rPr>
              <a:t>calc_available()     </a:t>
            </a:r>
            <a:r>
              <a:rPr lang="en" sz="1500">
                <a:solidFill>
                  <a:srgbClr val="6AA84F"/>
                </a:solidFill>
              </a:rPr>
              <a:t>// Calculate total available current</a:t>
            </a:r>
            <a:endParaRPr sz="1500">
              <a:solidFill>
                <a:srgbClr val="6AA84F"/>
              </a:solidFill>
            </a:endParaRPr>
          </a:p>
          <a:p>
            <a:pPr indent="-323850" lvl="0" marL="457200" rtl="0" algn="l">
              <a:spcBef>
                <a:spcPts val="0"/>
              </a:spcBef>
              <a:spcAft>
                <a:spcPts val="0"/>
              </a:spcAft>
              <a:buClr>
                <a:schemeClr val="dk2"/>
              </a:buClr>
              <a:buSzPts val="1500"/>
              <a:buAutoNum type="arabicPeriod"/>
            </a:pPr>
            <a:r>
              <a:rPr lang="en" sz="1500">
                <a:solidFill>
                  <a:schemeClr val="dk2"/>
                </a:solidFill>
              </a:rPr>
              <a:t>set_mains()     </a:t>
            </a:r>
            <a:r>
              <a:rPr lang="en" sz="1500">
                <a:solidFill>
                  <a:srgbClr val="6AA84F"/>
                </a:solidFill>
              </a:rPr>
              <a:t>// Set the mains inputs</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9"/>
          <p:cNvSpPr txBox="1"/>
          <p:nvPr>
            <p:ph idx="1" type="body"/>
          </p:nvPr>
        </p:nvSpPr>
        <p:spPr>
          <a:xfrm>
            <a:off x="346025" y="1017625"/>
            <a:ext cx="8580000" cy="198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Cost Algorithm:</a:t>
            </a:r>
            <a:r>
              <a:rPr lang="en"/>
              <a:t> </a:t>
            </a:r>
            <a:endParaRPr/>
          </a:p>
          <a:p>
            <a:pPr indent="-342900" lvl="0" marL="457200" rtl="0" algn="l">
              <a:lnSpc>
                <a:spcPct val="100000"/>
              </a:lnSpc>
              <a:spcBef>
                <a:spcPts val="1200"/>
              </a:spcBef>
              <a:spcAft>
                <a:spcPts val="0"/>
              </a:spcAft>
              <a:buSzPts val="1800"/>
              <a:buAutoNum type="arabicPeriod"/>
            </a:pPr>
            <a:r>
              <a:rPr lang="en"/>
              <a:t>Find the total load demand depending on any combination of loads</a:t>
            </a:r>
            <a:endParaRPr/>
          </a:p>
          <a:p>
            <a:pPr indent="-342900" lvl="0" marL="457200" rtl="0" algn="l">
              <a:lnSpc>
                <a:spcPct val="100000"/>
              </a:lnSpc>
              <a:spcBef>
                <a:spcPts val="0"/>
              </a:spcBef>
              <a:spcAft>
                <a:spcPts val="0"/>
              </a:spcAft>
              <a:buSzPts val="1800"/>
              <a:buAutoNum type="arabicPeriod"/>
            </a:pPr>
            <a:r>
              <a:rPr lang="en"/>
              <a:t>Find the total costs/earnings associated with each load combo</a:t>
            </a:r>
            <a:endParaRPr/>
          </a:p>
          <a:p>
            <a:pPr indent="-342900" lvl="0" marL="457200" rtl="0" algn="l">
              <a:lnSpc>
                <a:spcPct val="100000"/>
              </a:lnSpc>
              <a:spcBef>
                <a:spcPts val="0"/>
              </a:spcBef>
              <a:spcAft>
                <a:spcPts val="0"/>
              </a:spcAft>
              <a:buSzPts val="1800"/>
              <a:buAutoNum type="arabicPeriod"/>
            </a:pPr>
            <a:r>
              <a:rPr lang="en"/>
              <a:t>Cycle through supply combinations for each load combination, check validity</a:t>
            </a:r>
            <a:endParaRPr/>
          </a:p>
          <a:p>
            <a:pPr indent="-342900" lvl="0" marL="457200" rtl="0" algn="l">
              <a:lnSpc>
                <a:spcPct val="100000"/>
              </a:lnSpc>
              <a:spcBef>
                <a:spcPts val="0"/>
              </a:spcBef>
              <a:spcAft>
                <a:spcPts val="0"/>
              </a:spcAft>
              <a:buSzPts val="1800"/>
              <a:buAutoNum type="arabicPeriod"/>
            </a:pPr>
            <a:r>
              <a:rPr lang="en"/>
              <a:t>Cycle through the valid combinations and find the settings for the lowest cost</a:t>
            </a:r>
            <a:endParaRPr/>
          </a:p>
          <a:p>
            <a:pPr indent="0" lvl="0" marL="457200" rtl="0" algn="l">
              <a:lnSpc>
                <a:spcPct val="100000"/>
              </a:lnSpc>
              <a:spcBef>
                <a:spcPts val="1200"/>
              </a:spcBef>
              <a:spcAft>
                <a:spcPts val="1200"/>
              </a:spcAft>
              <a:buNone/>
            </a:pPr>
            <a:r>
              <a:t/>
            </a:r>
            <a:endParaRPr/>
          </a:p>
        </p:txBody>
      </p:sp>
      <p:sp>
        <p:nvSpPr>
          <p:cNvPr id="329" name="Google Shape;329;p39"/>
          <p:cNvSpPr/>
          <p:nvPr/>
        </p:nvSpPr>
        <p:spPr>
          <a:xfrm>
            <a:off x="207400" y="3275450"/>
            <a:ext cx="1618800" cy="886200"/>
          </a:xfrm>
          <a:prstGeom prst="rect">
            <a:avLst/>
          </a:prstGeom>
          <a:no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9"/>
          <p:cNvSpPr txBox="1"/>
          <p:nvPr>
            <p:ph type="title"/>
          </p:nvPr>
        </p:nvSpPr>
        <p:spPr>
          <a:xfrm>
            <a:off x="311700" y="59725"/>
            <a:ext cx="8520600" cy="95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120">
                <a:latin typeface="Bree Serif"/>
                <a:ea typeface="Bree Serif"/>
                <a:cs typeface="Bree Serif"/>
                <a:sym typeface="Bree Serif"/>
              </a:rPr>
              <a:t>Algorithm</a:t>
            </a:r>
            <a:endParaRPr sz="4120">
              <a:latin typeface="Bree Serif"/>
              <a:ea typeface="Bree Serif"/>
              <a:cs typeface="Bree Serif"/>
              <a:sym typeface="Bree Serif"/>
            </a:endParaRPr>
          </a:p>
        </p:txBody>
      </p:sp>
      <p:sp>
        <p:nvSpPr>
          <p:cNvPr id="331" name="Google Shape;331;p39"/>
          <p:cNvSpPr/>
          <p:nvPr/>
        </p:nvSpPr>
        <p:spPr>
          <a:xfrm>
            <a:off x="481524" y="3472673"/>
            <a:ext cx="352500" cy="111900"/>
          </a:xfrm>
          <a:prstGeom prst="rect">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9"/>
          <p:cNvSpPr/>
          <p:nvPr/>
        </p:nvSpPr>
        <p:spPr>
          <a:xfrm>
            <a:off x="481524" y="3662679"/>
            <a:ext cx="352500" cy="111900"/>
          </a:xfrm>
          <a:prstGeom prst="rect">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9"/>
          <p:cNvSpPr/>
          <p:nvPr/>
        </p:nvSpPr>
        <p:spPr>
          <a:xfrm>
            <a:off x="481524" y="3852685"/>
            <a:ext cx="352500" cy="111900"/>
          </a:xfrm>
          <a:prstGeom prst="rect">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9"/>
          <p:cNvSpPr/>
          <p:nvPr/>
        </p:nvSpPr>
        <p:spPr>
          <a:xfrm>
            <a:off x="912273" y="3414103"/>
            <a:ext cx="117600" cy="609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9"/>
          <p:cNvSpPr txBox="1"/>
          <p:nvPr/>
        </p:nvSpPr>
        <p:spPr>
          <a:xfrm>
            <a:off x="1029798" y="3490716"/>
            <a:ext cx="796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B5394"/>
                </a:solidFill>
              </a:rPr>
              <a:t>Demand</a:t>
            </a:r>
            <a:r>
              <a:rPr lang="en" sz="1000">
                <a:solidFill>
                  <a:srgbClr val="666666"/>
                </a:solidFill>
              </a:rPr>
              <a:t> = </a:t>
            </a:r>
            <a:endParaRPr sz="1000">
              <a:solidFill>
                <a:srgbClr val="666666"/>
              </a:solidFill>
            </a:endParaRPr>
          </a:p>
          <a:p>
            <a:pPr indent="0" lvl="0" marL="0" rtl="0" algn="l">
              <a:spcBef>
                <a:spcPts val="0"/>
              </a:spcBef>
              <a:spcAft>
                <a:spcPts val="0"/>
              </a:spcAft>
              <a:buNone/>
            </a:pPr>
            <a:r>
              <a:rPr lang="en" sz="1000">
                <a:solidFill>
                  <a:srgbClr val="666666"/>
                </a:solidFill>
              </a:rPr>
              <a:t>L1+L2+L3</a:t>
            </a:r>
            <a:endParaRPr sz="1000">
              <a:solidFill>
                <a:srgbClr val="666666"/>
              </a:solidFill>
            </a:endParaRPr>
          </a:p>
        </p:txBody>
      </p:sp>
      <p:sp>
        <p:nvSpPr>
          <p:cNvPr id="336" name="Google Shape;336;p39"/>
          <p:cNvSpPr txBox="1"/>
          <p:nvPr/>
        </p:nvSpPr>
        <p:spPr>
          <a:xfrm>
            <a:off x="207376" y="3359285"/>
            <a:ext cx="44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L1</a:t>
            </a:r>
            <a:endParaRPr sz="1000">
              <a:solidFill>
                <a:srgbClr val="666666"/>
              </a:solidFill>
            </a:endParaRPr>
          </a:p>
        </p:txBody>
      </p:sp>
      <p:sp>
        <p:nvSpPr>
          <p:cNvPr id="337" name="Google Shape;337;p39"/>
          <p:cNvSpPr txBox="1"/>
          <p:nvPr/>
        </p:nvSpPr>
        <p:spPr>
          <a:xfrm>
            <a:off x="207376" y="3567666"/>
            <a:ext cx="35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L2</a:t>
            </a:r>
            <a:endParaRPr sz="1000">
              <a:solidFill>
                <a:srgbClr val="666666"/>
              </a:solidFill>
            </a:endParaRPr>
          </a:p>
        </p:txBody>
      </p:sp>
      <p:sp>
        <p:nvSpPr>
          <p:cNvPr id="338" name="Google Shape;338;p39"/>
          <p:cNvSpPr txBox="1"/>
          <p:nvPr/>
        </p:nvSpPr>
        <p:spPr>
          <a:xfrm>
            <a:off x="207376" y="3739273"/>
            <a:ext cx="35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L3</a:t>
            </a:r>
            <a:endParaRPr sz="1000">
              <a:solidFill>
                <a:srgbClr val="666666"/>
              </a:solidFill>
            </a:endParaRPr>
          </a:p>
        </p:txBody>
      </p:sp>
      <p:sp>
        <p:nvSpPr>
          <p:cNvPr id="339" name="Google Shape;339;p39"/>
          <p:cNvSpPr/>
          <p:nvPr/>
        </p:nvSpPr>
        <p:spPr>
          <a:xfrm>
            <a:off x="5484925" y="3270225"/>
            <a:ext cx="1668900" cy="886200"/>
          </a:xfrm>
          <a:prstGeom prst="rect">
            <a:avLst/>
          </a:prstGeom>
          <a:no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5794534" y="3334792"/>
            <a:ext cx="363600" cy="1119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p:nvPr/>
        </p:nvSpPr>
        <p:spPr>
          <a:xfrm>
            <a:off x="5793534" y="3626458"/>
            <a:ext cx="363600" cy="1119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9"/>
          <p:cNvSpPr txBox="1"/>
          <p:nvPr/>
        </p:nvSpPr>
        <p:spPr>
          <a:xfrm>
            <a:off x="794826" y="4161648"/>
            <a:ext cx="35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(1)</a:t>
            </a:r>
            <a:endParaRPr sz="1000">
              <a:solidFill>
                <a:srgbClr val="666666"/>
              </a:solidFill>
            </a:endParaRPr>
          </a:p>
        </p:txBody>
      </p:sp>
      <p:sp>
        <p:nvSpPr>
          <p:cNvPr id="343" name="Google Shape;343;p39"/>
          <p:cNvSpPr txBox="1"/>
          <p:nvPr/>
        </p:nvSpPr>
        <p:spPr>
          <a:xfrm>
            <a:off x="2587501" y="4156285"/>
            <a:ext cx="35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(2)</a:t>
            </a:r>
            <a:endParaRPr sz="1000">
              <a:solidFill>
                <a:srgbClr val="666666"/>
              </a:solidFill>
            </a:endParaRPr>
          </a:p>
        </p:txBody>
      </p:sp>
      <p:sp>
        <p:nvSpPr>
          <p:cNvPr id="344" name="Google Shape;344;p39"/>
          <p:cNvSpPr txBox="1"/>
          <p:nvPr/>
        </p:nvSpPr>
        <p:spPr>
          <a:xfrm>
            <a:off x="4413201" y="4161648"/>
            <a:ext cx="35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(3)</a:t>
            </a:r>
            <a:endParaRPr sz="1000">
              <a:solidFill>
                <a:srgbClr val="666666"/>
              </a:solidFill>
            </a:endParaRPr>
          </a:p>
        </p:txBody>
      </p:sp>
      <p:sp>
        <p:nvSpPr>
          <p:cNvPr id="345" name="Google Shape;345;p39"/>
          <p:cNvSpPr txBox="1"/>
          <p:nvPr/>
        </p:nvSpPr>
        <p:spPr>
          <a:xfrm>
            <a:off x="6129651" y="4189423"/>
            <a:ext cx="35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(4)</a:t>
            </a:r>
            <a:endParaRPr sz="1000">
              <a:solidFill>
                <a:srgbClr val="666666"/>
              </a:solidFill>
            </a:endParaRPr>
          </a:p>
        </p:txBody>
      </p:sp>
      <p:sp>
        <p:nvSpPr>
          <p:cNvPr id="346" name="Google Shape;346;p39"/>
          <p:cNvSpPr/>
          <p:nvPr/>
        </p:nvSpPr>
        <p:spPr>
          <a:xfrm>
            <a:off x="1971175" y="3270175"/>
            <a:ext cx="1618800" cy="886200"/>
          </a:xfrm>
          <a:prstGeom prst="rect">
            <a:avLst/>
          </a:prstGeom>
          <a:no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9"/>
          <p:cNvSpPr/>
          <p:nvPr/>
        </p:nvSpPr>
        <p:spPr>
          <a:xfrm>
            <a:off x="2245312" y="3467386"/>
            <a:ext cx="352500" cy="1119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9"/>
          <p:cNvSpPr/>
          <p:nvPr/>
        </p:nvSpPr>
        <p:spPr>
          <a:xfrm>
            <a:off x="2245312" y="3657392"/>
            <a:ext cx="352500" cy="1119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9"/>
          <p:cNvSpPr/>
          <p:nvPr/>
        </p:nvSpPr>
        <p:spPr>
          <a:xfrm>
            <a:off x="2245312" y="3847398"/>
            <a:ext cx="352500" cy="1119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9"/>
          <p:cNvSpPr/>
          <p:nvPr/>
        </p:nvSpPr>
        <p:spPr>
          <a:xfrm>
            <a:off x="2676061" y="3408816"/>
            <a:ext cx="117600" cy="609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9"/>
          <p:cNvSpPr txBox="1"/>
          <p:nvPr/>
        </p:nvSpPr>
        <p:spPr>
          <a:xfrm>
            <a:off x="2793585" y="3485429"/>
            <a:ext cx="796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990000"/>
                </a:solidFill>
              </a:rPr>
              <a:t>Cost </a:t>
            </a:r>
            <a:r>
              <a:rPr lang="en" sz="1000">
                <a:solidFill>
                  <a:srgbClr val="666666"/>
                </a:solidFill>
              </a:rPr>
              <a:t>= </a:t>
            </a:r>
            <a:endParaRPr sz="1000">
              <a:solidFill>
                <a:srgbClr val="666666"/>
              </a:solidFill>
            </a:endParaRPr>
          </a:p>
          <a:p>
            <a:pPr indent="0" lvl="0" marL="0" rtl="0" algn="l">
              <a:spcBef>
                <a:spcPts val="0"/>
              </a:spcBef>
              <a:spcAft>
                <a:spcPts val="0"/>
              </a:spcAft>
              <a:buNone/>
            </a:pPr>
            <a:r>
              <a:rPr lang="en" sz="1000">
                <a:solidFill>
                  <a:srgbClr val="666666"/>
                </a:solidFill>
              </a:rPr>
              <a:t>$</a:t>
            </a:r>
            <a:r>
              <a:rPr lang="en" sz="1000">
                <a:solidFill>
                  <a:srgbClr val="666666"/>
                </a:solidFill>
              </a:rPr>
              <a:t>L1+</a:t>
            </a:r>
            <a:r>
              <a:rPr lang="en" sz="1000">
                <a:solidFill>
                  <a:srgbClr val="666666"/>
                </a:solidFill>
              </a:rPr>
              <a:t>$</a:t>
            </a:r>
            <a:r>
              <a:rPr lang="en" sz="1000">
                <a:solidFill>
                  <a:srgbClr val="666666"/>
                </a:solidFill>
              </a:rPr>
              <a:t>L2+</a:t>
            </a:r>
            <a:r>
              <a:rPr lang="en" sz="1000">
                <a:solidFill>
                  <a:srgbClr val="666666"/>
                </a:solidFill>
              </a:rPr>
              <a:t>$</a:t>
            </a:r>
            <a:r>
              <a:rPr lang="en" sz="1000">
                <a:solidFill>
                  <a:srgbClr val="666666"/>
                </a:solidFill>
              </a:rPr>
              <a:t>L3</a:t>
            </a:r>
            <a:endParaRPr sz="1000">
              <a:solidFill>
                <a:srgbClr val="666666"/>
              </a:solidFill>
            </a:endParaRPr>
          </a:p>
        </p:txBody>
      </p:sp>
      <p:sp>
        <p:nvSpPr>
          <p:cNvPr id="352" name="Google Shape;352;p39"/>
          <p:cNvSpPr txBox="1"/>
          <p:nvPr/>
        </p:nvSpPr>
        <p:spPr>
          <a:xfrm>
            <a:off x="1971163" y="3353998"/>
            <a:ext cx="44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L1</a:t>
            </a:r>
            <a:endParaRPr sz="1000">
              <a:solidFill>
                <a:srgbClr val="666666"/>
              </a:solidFill>
            </a:endParaRPr>
          </a:p>
        </p:txBody>
      </p:sp>
      <p:sp>
        <p:nvSpPr>
          <p:cNvPr id="353" name="Google Shape;353;p39"/>
          <p:cNvSpPr txBox="1"/>
          <p:nvPr/>
        </p:nvSpPr>
        <p:spPr>
          <a:xfrm>
            <a:off x="1971163" y="3562379"/>
            <a:ext cx="35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L2</a:t>
            </a:r>
            <a:endParaRPr sz="1000">
              <a:solidFill>
                <a:srgbClr val="666666"/>
              </a:solidFill>
            </a:endParaRPr>
          </a:p>
        </p:txBody>
      </p:sp>
      <p:sp>
        <p:nvSpPr>
          <p:cNvPr id="354" name="Google Shape;354;p39"/>
          <p:cNvSpPr txBox="1"/>
          <p:nvPr/>
        </p:nvSpPr>
        <p:spPr>
          <a:xfrm>
            <a:off x="1971163" y="3733985"/>
            <a:ext cx="35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L3</a:t>
            </a:r>
            <a:endParaRPr sz="1000">
              <a:solidFill>
                <a:srgbClr val="666666"/>
              </a:solidFill>
            </a:endParaRPr>
          </a:p>
        </p:txBody>
      </p:sp>
      <p:sp>
        <p:nvSpPr>
          <p:cNvPr id="355" name="Google Shape;355;p39"/>
          <p:cNvSpPr/>
          <p:nvPr/>
        </p:nvSpPr>
        <p:spPr>
          <a:xfrm>
            <a:off x="3707500" y="3269975"/>
            <a:ext cx="1668900" cy="886200"/>
          </a:xfrm>
          <a:prstGeom prst="rect">
            <a:avLst/>
          </a:prstGeom>
          <a:no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9"/>
          <p:cNvSpPr/>
          <p:nvPr/>
        </p:nvSpPr>
        <p:spPr>
          <a:xfrm>
            <a:off x="3921059" y="3559504"/>
            <a:ext cx="363600" cy="111900"/>
          </a:xfrm>
          <a:prstGeom prst="rect">
            <a:avLst/>
          </a:prstGeom>
          <a:solidFill>
            <a:srgbClr val="74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
          <p:cNvSpPr/>
          <p:nvPr/>
        </p:nvSpPr>
        <p:spPr>
          <a:xfrm>
            <a:off x="3932284" y="3749483"/>
            <a:ext cx="363600" cy="111900"/>
          </a:xfrm>
          <a:prstGeom prst="rect">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9"/>
          <p:cNvSpPr/>
          <p:nvPr/>
        </p:nvSpPr>
        <p:spPr>
          <a:xfrm>
            <a:off x="4367103" y="3500392"/>
            <a:ext cx="121200" cy="438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9"/>
          <p:cNvSpPr txBox="1"/>
          <p:nvPr/>
        </p:nvSpPr>
        <p:spPr>
          <a:xfrm>
            <a:off x="4455812" y="3428650"/>
            <a:ext cx="9258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38761D"/>
                </a:solidFill>
              </a:rPr>
              <a:t>Valid</a:t>
            </a:r>
            <a:r>
              <a:rPr lang="en" sz="1000">
                <a:solidFill>
                  <a:srgbClr val="666666"/>
                </a:solidFill>
              </a:rPr>
              <a:t> = A</a:t>
            </a:r>
            <a:r>
              <a:rPr lang="en" sz="900">
                <a:solidFill>
                  <a:srgbClr val="666666"/>
                </a:solidFill>
              </a:rPr>
              <a:t>≥D</a:t>
            </a:r>
            <a:endParaRPr sz="900">
              <a:solidFill>
                <a:srgbClr val="666666"/>
              </a:solidFill>
            </a:endParaRPr>
          </a:p>
          <a:p>
            <a:pPr indent="0" lvl="0" marL="0" rtl="0" algn="l">
              <a:spcBef>
                <a:spcPts val="0"/>
              </a:spcBef>
              <a:spcAft>
                <a:spcPts val="0"/>
              </a:spcAft>
              <a:buNone/>
            </a:pPr>
            <a:r>
              <a:rPr lang="en" sz="1000">
                <a:solidFill>
                  <a:srgbClr val="B45F06"/>
                </a:solidFill>
              </a:rPr>
              <a:t>Invalid</a:t>
            </a:r>
            <a:r>
              <a:rPr lang="en" sz="900">
                <a:solidFill>
                  <a:srgbClr val="666666"/>
                </a:solidFill>
              </a:rPr>
              <a:t> = A&lt;D</a:t>
            </a:r>
            <a:r>
              <a:rPr lang="en" sz="1000">
                <a:solidFill>
                  <a:srgbClr val="B45F06"/>
                </a:solidFill>
              </a:rPr>
              <a:t> </a:t>
            </a:r>
            <a:endParaRPr sz="1000">
              <a:solidFill>
                <a:srgbClr val="B45F06"/>
              </a:solidFill>
            </a:endParaRPr>
          </a:p>
        </p:txBody>
      </p:sp>
      <p:sp>
        <p:nvSpPr>
          <p:cNvPr id="360" name="Google Shape;360;p39"/>
          <p:cNvSpPr txBox="1"/>
          <p:nvPr/>
        </p:nvSpPr>
        <p:spPr>
          <a:xfrm>
            <a:off x="3705255" y="3446105"/>
            <a:ext cx="46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A</a:t>
            </a:r>
            <a:endParaRPr sz="1000">
              <a:solidFill>
                <a:srgbClr val="666666"/>
              </a:solidFill>
            </a:endParaRPr>
          </a:p>
        </p:txBody>
      </p:sp>
      <p:sp>
        <p:nvSpPr>
          <p:cNvPr id="361" name="Google Shape;361;p39"/>
          <p:cNvSpPr txBox="1"/>
          <p:nvPr/>
        </p:nvSpPr>
        <p:spPr>
          <a:xfrm>
            <a:off x="3702292" y="3636085"/>
            <a:ext cx="36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D</a:t>
            </a:r>
            <a:endParaRPr sz="1000">
              <a:solidFill>
                <a:srgbClr val="666666"/>
              </a:solidFill>
            </a:endParaRPr>
          </a:p>
        </p:txBody>
      </p:sp>
      <p:sp>
        <p:nvSpPr>
          <p:cNvPr id="362" name="Google Shape;362;p39"/>
          <p:cNvSpPr/>
          <p:nvPr/>
        </p:nvSpPr>
        <p:spPr>
          <a:xfrm>
            <a:off x="5793534" y="3480629"/>
            <a:ext cx="363600" cy="1119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p:nvPr/>
        </p:nvSpPr>
        <p:spPr>
          <a:xfrm>
            <a:off x="5793159" y="3778454"/>
            <a:ext cx="363600" cy="1119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a:off x="5794534" y="3930854"/>
            <a:ext cx="363600" cy="1119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5" name="Google Shape;365;p39"/>
          <p:cNvCxnSpPr/>
          <p:nvPr/>
        </p:nvCxnSpPr>
        <p:spPr>
          <a:xfrm>
            <a:off x="6399675" y="3306800"/>
            <a:ext cx="5100" cy="751200"/>
          </a:xfrm>
          <a:prstGeom prst="straightConnector1">
            <a:avLst/>
          </a:prstGeom>
          <a:noFill/>
          <a:ln cap="flat" cmpd="sng" w="9525">
            <a:solidFill>
              <a:schemeClr val="dk2"/>
            </a:solidFill>
            <a:prstDash val="solid"/>
            <a:round/>
            <a:headEnd len="med" w="med" type="none"/>
            <a:tailEnd len="med" w="med" type="triangle"/>
          </a:ln>
        </p:spPr>
      </p:cxnSp>
      <p:sp>
        <p:nvSpPr>
          <p:cNvPr id="366" name="Google Shape;366;p39"/>
          <p:cNvSpPr txBox="1"/>
          <p:nvPr/>
        </p:nvSpPr>
        <p:spPr>
          <a:xfrm>
            <a:off x="5404742" y="3519430"/>
            <a:ext cx="46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8761D"/>
                </a:solidFill>
              </a:rPr>
              <a:t>Valid</a:t>
            </a:r>
            <a:endParaRPr sz="1000">
              <a:solidFill>
                <a:srgbClr val="38761D"/>
              </a:solidFill>
            </a:endParaRPr>
          </a:p>
        </p:txBody>
      </p:sp>
      <p:sp>
        <p:nvSpPr>
          <p:cNvPr id="367" name="Google Shape;367;p39"/>
          <p:cNvSpPr/>
          <p:nvPr/>
        </p:nvSpPr>
        <p:spPr>
          <a:xfrm>
            <a:off x="6513175" y="3363005"/>
            <a:ext cx="121200" cy="7134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
          <p:cNvSpPr txBox="1"/>
          <p:nvPr/>
        </p:nvSpPr>
        <p:spPr>
          <a:xfrm>
            <a:off x="6083549" y="3205250"/>
            <a:ext cx="44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990000"/>
                </a:solidFill>
              </a:rPr>
              <a:t>$A</a:t>
            </a:r>
            <a:endParaRPr sz="1000">
              <a:solidFill>
                <a:srgbClr val="990000"/>
              </a:solidFill>
            </a:endParaRPr>
          </a:p>
          <a:p>
            <a:pPr indent="0" lvl="0" marL="0" rtl="0" algn="l">
              <a:spcBef>
                <a:spcPts val="0"/>
              </a:spcBef>
              <a:spcAft>
                <a:spcPts val="0"/>
              </a:spcAft>
              <a:buNone/>
            </a:pPr>
            <a:r>
              <a:rPr lang="en" sz="1000">
                <a:solidFill>
                  <a:srgbClr val="990000"/>
                </a:solidFill>
              </a:rPr>
              <a:t>$B</a:t>
            </a:r>
            <a:endParaRPr sz="1000">
              <a:solidFill>
                <a:srgbClr val="990000"/>
              </a:solidFill>
            </a:endParaRPr>
          </a:p>
          <a:p>
            <a:pPr indent="0" lvl="0" marL="0" rtl="0" algn="l">
              <a:spcBef>
                <a:spcPts val="0"/>
              </a:spcBef>
              <a:spcAft>
                <a:spcPts val="0"/>
              </a:spcAft>
              <a:buNone/>
            </a:pPr>
            <a:r>
              <a:rPr lang="en" sz="1000">
                <a:solidFill>
                  <a:srgbClr val="990000"/>
                </a:solidFill>
              </a:rPr>
              <a:t>$C</a:t>
            </a:r>
            <a:endParaRPr sz="1000">
              <a:solidFill>
                <a:srgbClr val="990000"/>
              </a:solidFill>
            </a:endParaRPr>
          </a:p>
          <a:p>
            <a:pPr indent="0" lvl="0" marL="0" rtl="0" algn="l">
              <a:spcBef>
                <a:spcPts val="0"/>
              </a:spcBef>
              <a:spcAft>
                <a:spcPts val="0"/>
              </a:spcAft>
              <a:buNone/>
            </a:pPr>
            <a:r>
              <a:rPr lang="en" sz="1000">
                <a:solidFill>
                  <a:srgbClr val="990000"/>
                </a:solidFill>
              </a:rPr>
              <a:t>$D</a:t>
            </a:r>
            <a:endParaRPr sz="1000">
              <a:solidFill>
                <a:srgbClr val="990000"/>
              </a:solidFill>
            </a:endParaRPr>
          </a:p>
          <a:p>
            <a:pPr indent="0" lvl="0" marL="0" rtl="0" algn="l">
              <a:spcBef>
                <a:spcPts val="0"/>
              </a:spcBef>
              <a:spcAft>
                <a:spcPts val="0"/>
              </a:spcAft>
              <a:buNone/>
            </a:pPr>
            <a:r>
              <a:rPr lang="en" sz="1000">
                <a:solidFill>
                  <a:srgbClr val="990000"/>
                </a:solidFill>
              </a:rPr>
              <a:t>$E</a:t>
            </a:r>
            <a:endParaRPr sz="1000">
              <a:solidFill>
                <a:srgbClr val="990000"/>
              </a:solidFill>
            </a:endParaRPr>
          </a:p>
        </p:txBody>
      </p:sp>
      <p:sp>
        <p:nvSpPr>
          <p:cNvPr id="369" name="Google Shape;369;p39"/>
          <p:cNvSpPr txBox="1"/>
          <p:nvPr/>
        </p:nvSpPr>
        <p:spPr>
          <a:xfrm>
            <a:off x="6520879" y="3390075"/>
            <a:ext cx="642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8761D"/>
                </a:solidFill>
              </a:rPr>
              <a:t>Find lowest cost</a:t>
            </a:r>
            <a:r>
              <a:rPr lang="en" sz="1000">
                <a:solidFill>
                  <a:srgbClr val="B45F06"/>
                </a:solidFill>
              </a:rPr>
              <a:t> </a:t>
            </a:r>
            <a:endParaRPr sz="1000">
              <a:solidFill>
                <a:srgbClr val="B45F0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0"/>
          <p:cNvSpPr txBox="1"/>
          <p:nvPr>
            <p:ph idx="1" type="body"/>
          </p:nvPr>
        </p:nvSpPr>
        <p:spPr>
          <a:xfrm>
            <a:off x="346025" y="1017625"/>
            <a:ext cx="8580000" cy="198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Cost Algorithm:</a:t>
            </a:r>
            <a:r>
              <a:rPr lang="en"/>
              <a:t> </a:t>
            </a:r>
            <a:endParaRPr/>
          </a:p>
          <a:p>
            <a:pPr indent="-342900" lvl="0" marL="457200" rtl="0" algn="l">
              <a:lnSpc>
                <a:spcPct val="100000"/>
              </a:lnSpc>
              <a:spcBef>
                <a:spcPts val="1200"/>
              </a:spcBef>
              <a:spcAft>
                <a:spcPts val="0"/>
              </a:spcAft>
              <a:buSzPts val="1800"/>
              <a:buAutoNum type="arabicPeriod"/>
            </a:pPr>
            <a:r>
              <a:rPr lang="en"/>
              <a:t>Find the total load demand depending on any combination of loads</a:t>
            </a:r>
            <a:endParaRPr/>
          </a:p>
          <a:p>
            <a:pPr indent="-342900" lvl="0" marL="457200" rtl="0" algn="l">
              <a:lnSpc>
                <a:spcPct val="100000"/>
              </a:lnSpc>
              <a:spcBef>
                <a:spcPts val="0"/>
              </a:spcBef>
              <a:spcAft>
                <a:spcPts val="0"/>
              </a:spcAft>
              <a:buSzPts val="1800"/>
              <a:buAutoNum type="arabicPeriod"/>
            </a:pPr>
            <a:r>
              <a:rPr lang="en"/>
              <a:t>Find the total costs/earnings associated with each load combo</a:t>
            </a:r>
            <a:endParaRPr/>
          </a:p>
          <a:p>
            <a:pPr indent="-342900" lvl="0" marL="457200" rtl="0" algn="l">
              <a:lnSpc>
                <a:spcPct val="100000"/>
              </a:lnSpc>
              <a:spcBef>
                <a:spcPts val="0"/>
              </a:spcBef>
              <a:spcAft>
                <a:spcPts val="0"/>
              </a:spcAft>
              <a:buSzPts val="1800"/>
              <a:buAutoNum type="arabicPeriod"/>
            </a:pPr>
            <a:r>
              <a:rPr lang="en"/>
              <a:t>Cycle through supply combinations for each load combination, check validity</a:t>
            </a:r>
            <a:endParaRPr/>
          </a:p>
          <a:p>
            <a:pPr indent="-342900" lvl="0" marL="457200" rtl="0" algn="l">
              <a:lnSpc>
                <a:spcPct val="100000"/>
              </a:lnSpc>
              <a:spcBef>
                <a:spcPts val="0"/>
              </a:spcBef>
              <a:spcAft>
                <a:spcPts val="0"/>
              </a:spcAft>
              <a:buSzPts val="1800"/>
              <a:buAutoNum type="arabicPeriod"/>
            </a:pPr>
            <a:r>
              <a:rPr lang="en"/>
              <a:t>Cycle through the valid combinations and find the settings for the lowest cost</a:t>
            </a:r>
            <a:endParaRPr/>
          </a:p>
          <a:p>
            <a:pPr indent="0" lvl="0" marL="457200" rtl="0" algn="l">
              <a:lnSpc>
                <a:spcPct val="100000"/>
              </a:lnSpc>
              <a:spcBef>
                <a:spcPts val="1200"/>
              </a:spcBef>
              <a:spcAft>
                <a:spcPts val="1200"/>
              </a:spcAft>
              <a:buNone/>
            </a:pPr>
            <a:r>
              <a:t/>
            </a:r>
            <a:endParaRPr/>
          </a:p>
        </p:txBody>
      </p:sp>
      <p:sp>
        <p:nvSpPr>
          <p:cNvPr id="375" name="Google Shape;375;p40"/>
          <p:cNvSpPr txBox="1"/>
          <p:nvPr>
            <p:ph type="title"/>
          </p:nvPr>
        </p:nvSpPr>
        <p:spPr>
          <a:xfrm>
            <a:off x="311700" y="59725"/>
            <a:ext cx="8520600" cy="95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120">
                <a:latin typeface="Bree Serif"/>
                <a:ea typeface="Bree Serif"/>
                <a:cs typeface="Bree Serif"/>
                <a:sym typeface="Bree Serif"/>
              </a:rPr>
              <a:t>Algorithm</a:t>
            </a:r>
            <a:endParaRPr sz="4120">
              <a:latin typeface="Bree Serif"/>
              <a:ea typeface="Bree Serif"/>
              <a:cs typeface="Bree Serif"/>
              <a:sym typeface="Bree Serif"/>
            </a:endParaRPr>
          </a:p>
        </p:txBody>
      </p:sp>
      <p:sp>
        <p:nvSpPr>
          <p:cNvPr id="376" name="Google Shape;376;p40"/>
          <p:cNvSpPr txBox="1"/>
          <p:nvPr/>
        </p:nvSpPr>
        <p:spPr>
          <a:xfrm>
            <a:off x="346025" y="3063950"/>
            <a:ext cx="89676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rPr>
              <a:t>Algorithm Functions</a:t>
            </a:r>
            <a:endParaRPr b="1" sz="1500">
              <a:solidFill>
                <a:schemeClr val="dk2"/>
              </a:solidFill>
            </a:endParaRPr>
          </a:p>
          <a:p>
            <a:pPr indent="-323850" lvl="0" marL="457200" rtl="0" algn="l">
              <a:spcBef>
                <a:spcPts val="1200"/>
              </a:spcBef>
              <a:spcAft>
                <a:spcPts val="0"/>
              </a:spcAft>
              <a:buClr>
                <a:schemeClr val="dk2"/>
              </a:buClr>
              <a:buSzPts val="1500"/>
              <a:buAutoNum type="arabicPeriod"/>
            </a:pPr>
            <a:r>
              <a:rPr lang="en" sz="1500">
                <a:solidFill>
                  <a:schemeClr val="dk2"/>
                </a:solidFill>
              </a:rPr>
              <a:t>load_require()     </a:t>
            </a:r>
            <a:r>
              <a:rPr lang="en" sz="1500">
                <a:solidFill>
                  <a:srgbClr val="6AA84F"/>
                </a:solidFill>
              </a:rPr>
              <a:t>// Finds total requirement for any load combination</a:t>
            </a:r>
            <a:endParaRPr sz="1500">
              <a:solidFill>
                <a:srgbClr val="6AA84F"/>
              </a:solidFill>
            </a:endParaRPr>
          </a:p>
          <a:p>
            <a:pPr indent="-323850" lvl="0" marL="457200" rtl="0" algn="l">
              <a:spcBef>
                <a:spcPts val="0"/>
              </a:spcBef>
              <a:spcAft>
                <a:spcPts val="0"/>
              </a:spcAft>
              <a:buClr>
                <a:schemeClr val="dk2"/>
              </a:buClr>
              <a:buSzPts val="1500"/>
              <a:buAutoNum type="arabicPeriod"/>
            </a:pPr>
            <a:r>
              <a:rPr lang="en" sz="1500">
                <a:solidFill>
                  <a:schemeClr val="dk2"/>
                </a:solidFill>
              </a:rPr>
              <a:t>load_cost()     </a:t>
            </a:r>
            <a:r>
              <a:rPr lang="en" sz="1500">
                <a:solidFill>
                  <a:srgbClr val="6AA84F"/>
                </a:solidFill>
              </a:rPr>
              <a:t>// Finds the total cost for any load combination</a:t>
            </a:r>
            <a:endParaRPr sz="1500">
              <a:solidFill>
                <a:srgbClr val="6AA84F"/>
              </a:solidFill>
            </a:endParaRPr>
          </a:p>
          <a:p>
            <a:pPr indent="-323850" lvl="0" marL="457200" rtl="0" algn="l">
              <a:spcBef>
                <a:spcPts val="0"/>
              </a:spcBef>
              <a:spcAft>
                <a:spcPts val="0"/>
              </a:spcAft>
              <a:buClr>
                <a:schemeClr val="dk2"/>
              </a:buClr>
              <a:buSzPts val="1500"/>
              <a:buAutoNum type="arabicPeriod"/>
            </a:pPr>
            <a:r>
              <a:rPr lang="en" sz="1500">
                <a:solidFill>
                  <a:schemeClr val="dk2"/>
                </a:solidFill>
              </a:rPr>
              <a:t>validity_costs()     </a:t>
            </a:r>
            <a:r>
              <a:rPr lang="en" sz="1500">
                <a:solidFill>
                  <a:srgbClr val="6AA84F"/>
                </a:solidFill>
              </a:rPr>
              <a:t>// Calculates validity and cost of each load and supply combination</a:t>
            </a:r>
            <a:endParaRPr sz="1500">
              <a:solidFill>
                <a:srgbClr val="6AA84F"/>
              </a:solidFill>
            </a:endParaRPr>
          </a:p>
          <a:p>
            <a:pPr indent="-323850" lvl="0" marL="457200" rtl="0" algn="l">
              <a:spcBef>
                <a:spcPts val="0"/>
              </a:spcBef>
              <a:spcAft>
                <a:spcPts val="0"/>
              </a:spcAft>
              <a:buClr>
                <a:schemeClr val="dk2"/>
              </a:buClr>
              <a:buSzPts val="1500"/>
              <a:buAutoNum type="arabicPeriod"/>
            </a:pPr>
            <a:r>
              <a:rPr lang="en" sz="1500">
                <a:solidFill>
                  <a:schemeClr val="dk2"/>
                </a:solidFill>
              </a:rPr>
              <a:t>optimum_combo()     </a:t>
            </a:r>
            <a:r>
              <a:rPr lang="en" sz="1500">
                <a:solidFill>
                  <a:srgbClr val="6AA84F"/>
                </a:solidFill>
              </a:rPr>
              <a:t>// Finds the valid, lowest cost load and supply settings</a:t>
            </a:r>
            <a:endParaRPr sz="1500">
              <a:solidFill>
                <a:srgbClr val="6AA84F"/>
              </a:solidFill>
            </a:endParaRPr>
          </a:p>
          <a:p>
            <a:pPr indent="-323850" lvl="0" marL="457200" rtl="0" algn="l">
              <a:spcBef>
                <a:spcPts val="0"/>
              </a:spcBef>
              <a:spcAft>
                <a:spcPts val="0"/>
              </a:spcAft>
              <a:buClr>
                <a:schemeClr val="dk2"/>
              </a:buClr>
              <a:buSzPts val="1500"/>
              <a:buAutoNum type="arabicPeriod"/>
            </a:pPr>
            <a:r>
              <a:rPr lang="en" sz="1500">
                <a:solidFill>
                  <a:schemeClr val="dk2"/>
                </a:solidFill>
              </a:rPr>
              <a:t>implement_settings()     </a:t>
            </a:r>
            <a:r>
              <a:rPr lang="en" sz="1500">
                <a:solidFill>
                  <a:srgbClr val="6AA84F"/>
                </a:solidFill>
              </a:rPr>
              <a:t>// Implements everything</a:t>
            </a:r>
            <a:endParaRPr sz="1500">
              <a:solidFill>
                <a:srgbClr val="6AA84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1"/>
          <p:cNvSpPr txBox="1"/>
          <p:nvPr>
            <p:ph idx="1" type="body"/>
          </p:nvPr>
        </p:nvSpPr>
        <p:spPr>
          <a:xfrm>
            <a:off x="346025" y="1017625"/>
            <a:ext cx="8296200" cy="1306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Priority</a:t>
            </a:r>
            <a:r>
              <a:rPr b="1" lang="en"/>
              <a:t> Algorithm:</a:t>
            </a:r>
            <a:r>
              <a:rPr lang="en"/>
              <a:t> </a:t>
            </a:r>
            <a:endParaRPr/>
          </a:p>
          <a:p>
            <a:pPr indent="-342900" lvl="0" marL="457200" rtl="0" algn="l">
              <a:lnSpc>
                <a:spcPct val="100000"/>
              </a:lnSpc>
              <a:spcBef>
                <a:spcPts val="1200"/>
              </a:spcBef>
              <a:spcAft>
                <a:spcPts val="0"/>
              </a:spcAft>
              <a:buSzPts val="1800"/>
              <a:buAutoNum type="arabicPeriod"/>
            </a:pPr>
            <a:r>
              <a:rPr lang="en"/>
              <a:t>Find the maximum supply current based on priority</a:t>
            </a:r>
            <a:endParaRPr/>
          </a:p>
          <a:p>
            <a:pPr indent="-342900" lvl="0" marL="457200" rtl="0" algn="l">
              <a:lnSpc>
                <a:spcPct val="100000"/>
              </a:lnSpc>
              <a:spcBef>
                <a:spcPts val="0"/>
              </a:spcBef>
              <a:spcAft>
                <a:spcPts val="0"/>
              </a:spcAft>
              <a:buSzPts val="1800"/>
              <a:buAutoNum type="arabicPeriod"/>
            </a:pPr>
            <a:r>
              <a:rPr lang="en"/>
              <a:t>Find the total prioritised loads that can be supplied to by the sources</a:t>
            </a:r>
            <a:endParaRPr/>
          </a:p>
          <a:p>
            <a:pPr indent="0" lvl="0" marL="0" rtl="0" algn="l">
              <a:lnSpc>
                <a:spcPct val="100000"/>
              </a:lnSpc>
              <a:spcBef>
                <a:spcPts val="1200"/>
              </a:spcBef>
              <a:spcAft>
                <a:spcPts val="1200"/>
              </a:spcAft>
              <a:buNone/>
            </a:pPr>
            <a:r>
              <a:t/>
            </a:r>
            <a:endParaRPr/>
          </a:p>
        </p:txBody>
      </p:sp>
      <p:sp>
        <p:nvSpPr>
          <p:cNvPr id="382" name="Google Shape;382;p41"/>
          <p:cNvSpPr/>
          <p:nvPr/>
        </p:nvSpPr>
        <p:spPr>
          <a:xfrm>
            <a:off x="2845363" y="2324550"/>
            <a:ext cx="1618800" cy="886200"/>
          </a:xfrm>
          <a:prstGeom prst="rect">
            <a:avLst/>
          </a:prstGeom>
          <a:no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1"/>
          <p:cNvSpPr txBox="1"/>
          <p:nvPr>
            <p:ph type="title"/>
          </p:nvPr>
        </p:nvSpPr>
        <p:spPr>
          <a:xfrm>
            <a:off x="311700" y="59725"/>
            <a:ext cx="8520600" cy="95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120">
                <a:latin typeface="Bree Serif"/>
                <a:ea typeface="Bree Serif"/>
                <a:cs typeface="Bree Serif"/>
                <a:sym typeface="Bree Serif"/>
              </a:rPr>
              <a:t>Algorithm</a:t>
            </a:r>
            <a:endParaRPr sz="4120">
              <a:latin typeface="Bree Serif"/>
              <a:ea typeface="Bree Serif"/>
              <a:cs typeface="Bree Serif"/>
              <a:sym typeface="Bree Serif"/>
            </a:endParaRPr>
          </a:p>
        </p:txBody>
      </p:sp>
      <p:sp>
        <p:nvSpPr>
          <p:cNvPr id="384" name="Google Shape;384;p41"/>
          <p:cNvSpPr/>
          <p:nvPr/>
        </p:nvSpPr>
        <p:spPr>
          <a:xfrm>
            <a:off x="3119499" y="2521773"/>
            <a:ext cx="352500" cy="1119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1"/>
          <p:cNvSpPr/>
          <p:nvPr/>
        </p:nvSpPr>
        <p:spPr>
          <a:xfrm>
            <a:off x="3119499" y="2711779"/>
            <a:ext cx="352500" cy="1119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1"/>
          <p:cNvSpPr/>
          <p:nvPr/>
        </p:nvSpPr>
        <p:spPr>
          <a:xfrm>
            <a:off x="3119499" y="2901785"/>
            <a:ext cx="352500" cy="111900"/>
          </a:xfrm>
          <a:prstGeom prst="rect">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1"/>
          <p:cNvSpPr/>
          <p:nvPr/>
        </p:nvSpPr>
        <p:spPr>
          <a:xfrm>
            <a:off x="3550248" y="2463203"/>
            <a:ext cx="117600" cy="609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1"/>
          <p:cNvSpPr txBox="1"/>
          <p:nvPr/>
        </p:nvSpPr>
        <p:spPr>
          <a:xfrm>
            <a:off x="3667773" y="2539816"/>
            <a:ext cx="796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741B47"/>
                </a:solidFill>
              </a:rPr>
              <a:t>Available</a:t>
            </a:r>
            <a:r>
              <a:rPr lang="en" sz="1000">
                <a:solidFill>
                  <a:srgbClr val="666666"/>
                </a:solidFill>
              </a:rPr>
              <a:t> = WT+PV+S</a:t>
            </a:r>
            <a:endParaRPr sz="1000">
              <a:solidFill>
                <a:srgbClr val="666666"/>
              </a:solidFill>
            </a:endParaRPr>
          </a:p>
        </p:txBody>
      </p:sp>
      <p:sp>
        <p:nvSpPr>
          <p:cNvPr id="389" name="Google Shape;389;p41"/>
          <p:cNvSpPr txBox="1"/>
          <p:nvPr/>
        </p:nvSpPr>
        <p:spPr>
          <a:xfrm>
            <a:off x="2796901" y="2408385"/>
            <a:ext cx="44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WT</a:t>
            </a:r>
            <a:endParaRPr sz="1000">
              <a:solidFill>
                <a:srgbClr val="666666"/>
              </a:solidFill>
            </a:endParaRPr>
          </a:p>
        </p:txBody>
      </p:sp>
      <p:sp>
        <p:nvSpPr>
          <p:cNvPr id="390" name="Google Shape;390;p41"/>
          <p:cNvSpPr txBox="1"/>
          <p:nvPr/>
        </p:nvSpPr>
        <p:spPr>
          <a:xfrm>
            <a:off x="2818250" y="2623124"/>
            <a:ext cx="35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PV</a:t>
            </a:r>
            <a:endParaRPr sz="1000">
              <a:solidFill>
                <a:srgbClr val="666666"/>
              </a:solidFill>
            </a:endParaRPr>
          </a:p>
        </p:txBody>
      </p:sp>
      <p:sp>
        <p:nvSpPr>
          <p:cNvPr id="391" name="Google Shape;391;p41"/>
          <p:cNvSpPr txBox="1"/>
          <p:nvPr/>
        </p:nvSpPr>
        <p:spPr>
          <a:xfrm>
            <a:off x="2845351" y="2788373"/>
            <a:ext cx="35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S</a:t>
            </a:r>
            <a:endParaRPr sz="1000">
              <a:solidFill>
                <a:srgbClr val="666666"/>
              </a:solidFill>
            </a:endParaRPr>
          </a:p>
        </p:txBody>
      </p:sp>
      <p:sp>
        <p:nvSpPr>
          <p:cNvPr id="392" name="Google Shape;392;p41"/>
          <p:cNvSpPr/>
          <p:nvPr/>
        </p:nvSpPr>
        <p:spPr>
          <a:xfrm>
            <a:off x="4631275" y="2324425"/>
            <a:ext cx="1668900" cy="886200"/>
          </a:xfrm>
          <a:prstGeom prst="rect">
            <a:avLst/>
          </a:prstGeom>
          <a:no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1"/>
          <p:cNvSpPr/>
          <p:nvPr/>
        </p:nvSpPr>
        <p:spPr>
          <a:xfrm>
            <a:off x="4960997" y="2678854"/>
            <a:ext cx="363600" cy="111900"/>
          </a:xfrm>
          <a:prstGeom prst="rect">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1"/>
          <p:cNvSpPr/>
          <p:nvPr/>
        </p:nvSpPr>
        <p:spPr>
          <a:xfrm>
            <a:off x="4960997" y="2868833"/>
            <a:ext cx="363600" cy="111900"/>
          </a:xfrm>
          <a:prstGeom prst="rect">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1"/>
          <p:cNvSpPr/>
          <p:nvPr/>
        </p:nvSpPr>
        <p:spPr>
          <a:xfrm>
            <a:off x="5405100" y="2412403"/>
            <a:ext cx="121200" cy="6465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1"/>
          <p:cNvSpPr txBox="1"/>
          <p:nvPr/>
        </p:nvSpPr>
        <p:spPr>
          <a:xfrm>
            <a:off x="5526305" y="2546163"/>
            <a:ext cx="820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B5394"/>
                </a:solidFill>
              </a:rPr>
              <a:t>Load</a:t>
            </a:r>
            <a:r>
              <a:rPr lang="en" sz="1000">
                <a:solidFill>
                  <a:srgbClr val="666666"/>
                </a:solidFill>
              </a:rPr>
              <a:t> = </a:t>
            </a:r>
            <a:endParaRPr sz="1000">
              <a:solidFill>
                <a:srgbClr val="666666"/>
              </a:solidFill>
            </a:endParaRPr>
          </a:p>
          <a:p>
            <a:pPr indent="0" lvl="0" marL="0" rtl="0" algn="l">
              <a:spcBef>
                <a:spcPts val="0"/>
              </a:spcBef>
              <a:spcAft>
                <a:spcPts val="0"/>
              </a:spcAft>
              <a:buNone/>
            </a:pPr>
            <a:r>
              <a:rPr lang="en" sz="1000">
                <a:solidFill>
                  <a:srgbClr val="666666"/>
                </a:solidFill>
              </a:rPr>
              <a:t>L1+L2+L3</a:t>
            </a:r>
            <a:endParaRPr sz="1000">
              <a:solidFill>
                <a:srgbClr val="666666"/>
              </a:solidFill>
            </a:endParaRPr>
          </a:p>
        </p:txBody>
      </p:sp>
      <p:sp>
        <p:nvSpPr>
          <p:cNvPr id="397" name="Google Shape;397;p41"/>
          <p:cNvSpPr txBox="1"/>
          <p:nvPr/>
        </p:nvSpPr>
        <p:spPr>
          <a:xfrm>
            <a:off x="4659755" y="2755430"/>
            <a:ext cx="46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L3</a:t>
            </a:r>
            <a:endParaRPr sz="1000">
              <a:solidFill>
                <a:srgbClr val="666666"/>
              </a:solidFill>
            </a:endParaRPr>
          </a:p>
        </p:txBody>
      </p:sp>
      <p:sp>
        <p:nvSpPr>
          <p:cNvPr id="398" name="Google Shape;398;p41"/>
          <p:cNvSpPr txBox="1"/>
          <p:nvPr/>
        </p:nvSpPr>
        <p:spPr>
          <a:xfrm>
            <a:off x="4659742" y="2565460"/>
            <a:ext cx="36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L2</a:t>
            </a:r>
            <a:endParaRPr sz="1000">
              <a:solidFill>
                <a:srgbClr val="666666"/>
              </a:solidFill>
            </a:endParaRPr>
          </a:p>
        </p:txBody>
      </p:sp>
      <p:sp>
        <p:nvSpPr>
          <p:cNvPr id="399" name="Google Shape;399;p41"/>
          <p:cNvSpPr txBox="1"/>
          <p:nvPr/>
        </p:nvSpPr>
        <p:spPr>
          <a:xfrm>
            <a:off x="3432801" y="3210748"/>
            <a:ext cx="35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(1)</a:t>
            </a:r>
            <a:endParaRPr sz="1000">
              <a:solidFill>
                <a:srgbClr val="666666"/>
              </a:solidFill>
            </a:endParaRPr>
          </a:p>
        </p:txBody>
      </p:sp>
      <p:sp>
        <p:nvSpPr>
          <p:cNvPr id="400" name="Google Shape;400;p41"/>
          <p:cNvSpPr txBox="1"/>
          <p:nvPr/>
        </p:nvSpPr>
        <p:spPr>
          <a:xfrm>
            <a:off x="5282376" y="3210748"/>
            <a:ext cx="35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(2)</a:t>
            </a:r>
            <a:endParaRPr sz="1000">
              <a:solidFill>
                <a:srgbClr val="666666"/>
              </a:solidFill>
            </a:endParaRPr>
          </a:p>
        </p:txBody>
      </p:sp>
      <p:sp>
        <p:nvSpPr>
          <p:cNvPr id="401" name="Google Shape;401;p41"/>
          <p:cNvSpPr/>
          <p:nvPr/>
        </p:nvSpPr>
        <p:spPr>
          <a:xfrm>
            <a:off x="4960997" y="2488879"/>
            <a:ext cx="363600" cy="111900"/>
          </a:xfrm>
          <a:prstGeom prst="rect">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1"/>
          <p:cNvSpPr txBox="1"/>
          <p:nvPr/>
        </p:nvSpPr>
        <p:spPr>
          <a:xfrm>
            <a:off x="4659742" y="2375485"/>
            <a:ext cx="36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L1</a:t>
            </a:r>
            <a:endParaRPr sz="1000">
              <a:solidFill>
                <a:srgbClr val="666666"/>
              </a:solidFill>
            </a:endParaRPr>
          </a:p>
        </p:txBody>
      </p:sp>
      <p:sp>
        <p:nvSpPr>
          <p:cNvPr id="403" name="Google Shape;403;p41"/>
          <p:cNvSpPr txBox="1"/>
          <p:nvPr/>
        </p:nvSpPr>
        <p:spPr>
          <a:xfrm>
            <a:off x="346025" y="3525125"/>
            <a:ext cx="8689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666666"/>
                </a:solidFill>
              </a:rPr>
              <a:t>Algorithm Functions</a:t>
            </a:r>
            <a:endParaRPr sz="1500">
              <a:solidFill>
                <a:srgbClr val="666666"/>
              </a:solidFill>
            </a:endParaRPr>
          </a:p>
          <a:p>
            <a:pPr indent="-323850" lvl="0" marL="457200" rtl="0" algn="l">
              <a:spcBef>
                <a:spcPts val="1200"/>
              </a:spcBef>
              <a:spcAft>
                <a:spcPts val="0"/>
              </a:spcAft>
              <a:buClr>
                <a:srgbClr val="666666"/>
              </a:buClr>
              <a:buSzPts val="1500"/>
              <a:buAutoNum type="arabicPeriod"/>
            </a:pPr>
            <a:r>
              <a:rPr lang="en" sz="1500">
                <a:solidFill>
                  <a:srgbClr val="666666"/>
                </a:solidFill>
              </a:rPr>
              <a:t>priority_supply()     </a:t>
            </a:r>
            <a:r>
              <a:rPr lang="en" sz="1500">
                <a:solidFill>
                  <a:srgbClr val="6AA84F"/>
                </a:solidFill>
              </a:rPr>
              <a:t>// Calculate the maximum possible current for the prioritised supplies</a:t>
            </a:r>
            <a:endParaRPr sz="1500">
              <a:solidFill>
                <a:srgbClr val="6AA84F"/>
              </a:solidFill>
            </a:endParaRPr>
          </a:p>
          <a:p>
            <a:pPr indent="-323850" lvl="0" marL="457200" rtl="0" algn="l">
              <a:spcBef>
                <a:spcPts val="0"/>
              </a:spcBef>
              <a:spcAft>
                <a:spcPts val="0"/>
              </a:spcAft>
              <a:buClr>
                <a:srgbClr val="666666"/>
              </a:buClr>
              <a:buSzPts val="1500"/>
              <a:buAutoNum type="arabicPeriod"/>
            </a:pPr>
            <a:r>
              <a:rPr lang="en" sz="1500">
                <a:solidFill>
                  <a:srgbClr val="666666"/>
                </a:solidFill>
              </a:rPr>
              <a:t>priority_load()     </a:t>
            </a:r>
            <a:r>
              <a:rPr lang="en" sz="1500">
                <a:solidFill>
                  <a:srgbClr val="6AA84F"/>
                </a:solidFill>
              </a:rPr>
              <a:t>// Calculates the total possible demand in the order of the prioritised loads</a:t>
            </a:r>
            <a:endParaRPr sz="1500">
              <a:solidFill>
                <a:srgbClr val="6AA84F"/>
              </a:solidFill>
            </a:endParaRPr>
          </a:p>
          <a:p>
            <a:pPr indent="-323850" lvl="0" marL="457200" rtl="0" algn="l">
              <a:spcBef>
                <a:spcPts val="0"/>
              </a:spcBef>
              <a:spcAft>
                <a:spcPts val="0"/>
              </a:spcAft>
              <a:buClr>
                <a:srgbClr val="666666"/>
              </a:buClr>
              <a:buSzPts val="1500"/>
              <a:buAutoNum type="arabicPeriod"/>
            </a:pPr>
            <a:r>
              <a:rPr lang="en" sz="1500">
                <a:solidFill>
                  <a:srgbClr val="666666"/>
                </a:solidFill>
              </a:rPr>
              <a:t>implement_settings()     </a:t>
            </a:r>
            <a:r>
              <a:rPr lang="en" sz="1500">
                <a:solidFill>
                  <a:srgbClr val="6AA84F"/>
                </a:solidFill>
              </a:rPr>
              <a:t>// Sets every signal that needs to be set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nvSpPr>
        <p:spPr>
          <a:xfrm>
            <a:off x="706200" y="63250"/>
            <a:ext cx="77316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100">
                <a:latin typeface="Bree Serif"/>
                <a:ea typeface="Bree Serif"/>
                <a:cs typeface="Bree Serif"/>
                <a:sym typeface="Bree Serif"/>
              </a:rPr>
              <a:t>Gantt Chart</a:t>
            </a:r>
            <a:endParaRPr sz="4100">
              <a:latin typeface="Bree Serif"/>
              <a:ea typeface="Bree Serif"/>
              <a:cs typeface="Bree Serif"/>
              <a:sym typeface="Bree Serif"/>
            </a:endParaRPr>
          </a:p>
        </p:txBody>
      </p:sp>
      <p:sp>
        <p:nvSpPr>
          <p:cNvPr id="77" name="Google Shape;77;p15"/>
          <p:cNvSpPr txBox="1"/>
          <p:nvPr/>
        </p:nvSpPr>
        <p:spPr>
          <a:xfrm>
            <a:off x="429300" y="1024225"/>
            <a:ext cx="441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*Timeline from 8th February until 20th April = 71 days</a:t>
            </a:r>
            <a:endParaRPr/>
          </a:p>
        </p:txBody>
      </p:sp>
      <p:pic>
        <p:nvPicPr>
          <p:cNvPr id="78" name="Google Shape;78;p15"/>
          <p:cNvPicPr preferRelativeResize="0"/>
          <p:nvPr/>
        </p:nvPicPr>
        <p:blipFill>
          <a:blip r:embed="rId3">
            <a:alphaModFix/>
          </a:blip>
          <a:stretch>
            <a:fillRect/>
          </a:stretch>
        </p:blipFill>
        <p:spPr>
          <a:xfrm>
            <a:off x="429300" y="1569697"/>
            <a:ext cx="8285401" cy="2381002"/>
          </a:xfrm>
          <a:prstGeom prst="rect">
            <a:avLst/>
          </a:prstGeom>
          <a:noFill/>
          <a:ln>
            <a:noFill/>
          </a:ln>
        </p:spPr>
      </p:pic>
      <p:pic>
        <p:nvPicPr>
          <p:cNvPr id="79" name="Google Shape;79;p15"/>
          <p:cNvPicPr preferRelativeResize="0"/>
          <p:nvPr/>
        </p:nvPicPr>
        <p:blipFill>
          <a:blip r:embed="rId4">
            <a:alphaModFix/>
          </a:blip>
          <a:stretch>
            <a:fillRect/>
          </a:stretch>
        </p:blipFill>
        <p:spPr>
          <a:xfrm>
            <a:off x="429300" y="4187900"/>
            <a:ext cx="3408699" cy="231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42"/>
          <p:cNvPicPr preferRelativeResize="0"/>
          <p:nvPr/>
        </p:nvPicPr>
        <p:blipFill>
          <a:blip r:embed="rId3">
            <a:alphaModFix/>
          </a:blip>
          <a:stretch>
            <a:fillRect/>
          </a:stretch>
        </p:blipFill>
        <p:spPr>
          <a:xfrm>
            <a:off x="311700" y="1157500"/>
            <a:ext cx="4260299" cy="3250174"/>
          </a:xfrm>
          <a:prstGeom prst="rect">
            <a:avLst/>
          </a:prstGeom>
          <a:noFill/>
          <a:ln>
            <a:noFill/>
          </a:ln>
        </p:spPr>
      </p:pic>
      <p:pic>
        <p:nvPicPr>
          <p:cNvPr id="409" name="Google Shape;409;p42"/>
          <p:cNvPicPr preferRelativeResize="0"/>
          <p:nvPr/>
        </p:nvPicPr>
        <p:blipFill>
          <a:blip r:embed="rId4">
            <a:alphaModFix/>
          </a:blip>
          <a:stretch>
            <a:fillRect/>
          </a:stretch>
        </p:blipFill>
        <p:spPr>
          <a:xfrm>
            <a:off x="4572000" y="385600"/>
            <a:ext cx="4260300" cy="381957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application </a:t>
            </a:r>
            <a:endParaRPr/>
          </a:p>
        </p:txBody>
      </p:sp>
      <p:sp>
        <p:nvSpPr>
          <p:cNvPr id="415" name="Google Shape;415;p43"/>
          <p:cNvSpPr txBox="1"/>
          <p:nvPr>
            <p:ph idx="1" type="body"/>
          </p:nvPr>
        </p:nvSpPr>
        <p:spPr>
          <a:xfrm>
            <a:off x="311700" y="1117025"/>
            <a:ext cx="8409300" cy="7041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Built using Python programming language. The libraries used are as following</a:t>
            </a:r>
            <a:endParaRPr/>
          </a:p>
        </p:txBody>
      </p:sp>
      <p:graphicFrame>
        <p:nvGraphicFramePr>
          <p:cNvPr id="416" name="Google Shape;416;p43"/>
          <p:cNvGraphicFramePr/>
          <p:nvPr/>
        </p:nvGraphicFramePr>
        <p:xfrm>
          <a:off x="734075" y="1948775"/>
          <a:ext cx="3000000" cy="3000000"/>
        </p:xfrm>
        <a:graphic>
          <a:graphicData uri="http://schemas.openxmlformats.org/drawingml/2006/table">
            <a:tbl>
              <a:tblPr>
                <a:noFill/>
                <a:tableStyleId>{F0360EDA-FF59-4934-B19F-60BEAD7333D8}</a:tableStyleId>
              </a:tblPr>
              <a:tblGrid>
                <a:gridCol w="3619500"/>
                <a:gridCol w="3619500"/>
              </a:tblGrid>
              <a:tr h="381000">
                <a:tc>
                  <a:txBody>
                    <a:bodyPr/>
                    <a:lstStyle/>
                    <a:p>
                      <a:pPr indent="0" lvl="0" marL="0" rtl="0" algn="ctr">
                        <a:lnSpc>
                          <a:spcPct val="115000"/>
                        </a:lnSpc>
                        <a:spcBef>
                          <a:spcPts val="1200"/>
                        </a:spcBef>
                        <a:spcAft>
                          <a:spcPts val="0"/>
                        </a:spcAft>
                        <a:buNone/>
                      </a:pPr>
                      <a:r>
                        <a:rPr b="1" lang="en">
                          <a:latin typeface="Times New Roman"/>
                          <a:ea typeface="Times New Roman"/>
                          <a:cs typeface="Times New Roman"/>
                          <a:sym typeface="Times New Roman"/>
                        </a:rPr>
                        <a:t>Libraries</a:t>
                      </a:r>
                      <a:endParaRPr b="1">
                        <a:latin typeface="Times New Roman"/>
                        <a:ea typeface="Times New Roman"/>
                        <a:cs typeface="Times New Roman"/>
                        <a:sym typeface="Times New Roman"/>
                      </a:endParaRPr>
                    </a:p>
                  </a:txBody>
                  <a:tcPr marT="91425" marB="91425" marR="68575" marL="68575">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solidFill>
                      <a:srgbClr val="00FF00"/>
                    </a:solidFill>
                  </a:tcPr>
                </a:tc>
                <a:tc>
                  <a:txBody>
                    <a:bodyPr/>
                    <a:lstStyle/>
                    <a:p>
                      <a:pPr indent="0" lvl="0" marL="0" rtl="0" algn="ctr">
                        <a:lnSpc>
                          <a:spcPct val="115000"/>
                        </a:lnSpc>
                        <a:spcBef>
                          <a:spcPts val="1200"/>
                        </a:spcBef>
                        <a:spcAft>
                          <a:spcPts val="0"/>
                        </a:spcAft>
                        <a:buNone/>
                      </a:pPr>
                      <a:r>
                        <a:rPr b="1" lang="en">
                          <a:latin typeface="Times New Roman"/>
                          <a:ea typeface="Times New Roman"/>
                          <a:cs typeface="Times New Roman"/>
                          <a:sym typeface="Times New Roman"/>
                        </a:rPr>
                        <a:t>Usage</a:t>
                      </a:r>
                      <a:endParaRPr b="1">
                        <a:latin typeface="Times New Roman"/>
                        <a:ea typeface="Times New Roman"/>
                        <a:cs typeface="Times New Roman"/>
                        <a:sym typeface="Times New Roman"/>
                      </a:endParaRPr>
                    </a:p>
                  </a:txBody>
                  <a:tcPr marT="91425" marB="91425" marR="68575" marL="68575">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solidFill>
                      <a:srgbClr val="00FF00"/>
                    </a:solidFill>
                  </a:tcPr>
                </a:tc>
              </a:tr>
              <a:tr h="381000">
                <a:tc>
                  <a:txBody>
                    <a:bodyPr/>
                    <a:lstStyle/>
                    <a:p>
                      <a:pPr indent="0" lvl="0" marL="0" rtl="0" algn="ctr">
                        <a:lnSpc>
                          <a:spcPct val="115000"/>
                        </a:lnSpc>
                        <a:spcBef>
                          <a:spcPts val="1200"/>
                        </a:spcBef>
                        <a:spcAft>
                          <a:spcPts val="0"/>
                        </a:spcAft>
                        <a:buNone/>
                      </a:pPr>
                      <a:r>
                        <a:rPr lang="en" sz="1300">
                          <a:latin typeface="Times New Roman"/>
                          <a:ea typeface="Times New Roman"/>
                          <a:cs typeface="Times New Roman"/>
                          <a:sym typeface="Times New Roman"/>
                        </a:rPr>
                        <a:t>Streamlit</a:t>
                      </a:r>
                      <a:endParaRPr sz="1300">
                        <a:latin typeface="Times New Roman"/>
                        <a:ea typeface="Times New Roman"/>
                        <a:cs typeface="Times New Roman"/>
                        <a:sym typeface="Times New Roman"/>
                      </a:endParaRPr>
                    </a:p>
                  </a:txBody>
                  <a:tcPr marT="91425" marB="91425" marR="68575" marL="68575">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300">
                          <a:latin typeface="Times New Roman"/>
                          <a:ea typeface="Times New Roman"/>
                          <a:cs typeface="Times New Roman"/>
                          <a:sym typeface="Times New Roman"/>
                        </a:rPr>
                        <a:t>A web framework that enables web application to be built easily</a:t>
                      </a:r>
                      <a:endParaRPr sz="1300">
                        <a:latin typeface="Times New Roman"/>
                        <a:ea typeface="Times New Roman"/>
                        <a:cs typeface="Times New Roman"/>
                        <a:sym typeface="Times New Roman"/>
                      </a:endParaRPr>
                    </a:p>
                  </a:txBody>
                  <a:tcPr marT="91425" marB="91425" marR="68575" marL="68575">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r>
              <a:tr h="381000">
                <a:tc>
                  <a:txBody>
                    <a:bodyPr/>
                    <a:lstStyle/>
                    <a:p>
                      <a:pPr indent="0" lvl="0" marL="0" rtl="0" algn="ctr">
                        <a:lnSpc>
                          <a:spcPct val="115000"/>
                        </a:lnSpc>
                        <a:spcBef>
                          <a:spcPts val="1200"/>
                        </a:spcBef>
                        <a:spcAft>
                          <a:spcPts val="0"/>
                        </a:spcAft>
                        <a:buNone/>
                      </a:pPr>
                      <a:r>
                        <a:rPr lang="en" sz="1300">
                          <a:latin typeface="Times New Roman"/>
                          <a:ea typeface="Times New Roman"/>
                          <a:cs typeface="Times New Roman"/>
                          <a:sym typeface="Times New Roman"/>
                        </a:rPr>
                        <a:t>Pyserial</a:t>
                      </a:r>
                      <a:endParaRPr sz="1300">
                        <a:latin typeface="Times New Roman"/>
                        <a:ea typeface="Times New Roman"/>
                        <a:cs typeface="Times New Roman"/>
                        <a:sym typeface="Times New Roman"/>
                      </a:endParaRPr>
                    </a:p>
                  </a:txBody>
                  <a:tcPr marT="91425" marB="91425" marR="68575" marL="68575">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300">
                          <a:latin typeface="Times New Roman"/>
                          <a:ea typeface="Times New Roman"/>
                          <a:cs typeface="Times New Roman"/>
                          <a:sym typeface="Times New Roman"/>
                        </a:rPr>
                        <a:t>For serial communication between the Bluetooth module and  laptop</a:t>
                      </a:r>
                      <a:endParaRPr sz="1300">
                        <a:latin typeface="Times New Roman"/>
                        <a:ea typeface="Times New Roman"/>
                        <a:cs typeface="Times New Roman"/>
                        <a:sym typeface="Times New Roman"/>
                      </a:endParaRPr>
                    </a:p>
                  </a:txBody>
                  <a:tcPr marT="91425" marB="91425" marR="68575" marL="68575">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r>
              <a:tr h="381000">
                <a:tc>
                  <a:txBody>
                    <a:bodyPr/>
                    <a:lstStyle/>
                    <a:p>
                      <a:pPr indent="0" lvl="0" marL="0" rtl="0" algn="ctr">
                        <a:lnSpc>
                          <a:spcPct val="115000"/>
                        </a:lnSpc>
                        <a:spcBef>
                          <a:spcPts val="1200"/>
                        </a:spcBef>
                        <a:spcAft>
                          <a:spcPts val="0"/>
                        </a:spcAft>
                        <a:buNone/>
                      </a:pPr>
                      <a:r>
                        <a:rPr lang="en" sz="1300">
                          <a:latin typeface="Times New Roman"/>
                          <a:ea typeface="Times New Roman"/>
                          <a:cs typeface="Times New Roman"/>
                          <a:sym typeface="Times New Roman"/>
                        </a:rPr>
                        <a:t>Threading</a:t>
                      </a:r>
                      <a:endParaRPr sz="1300">
                        <a:latin typeface="Times New Roman"/>
                        <a:ea typeface="Times New Roman"/>
                        <a:cs typeface="Times New Roman"/>
                        <a:sym typeface="Times New Roman"/>
                      </a:endParaRPr>
                    </a:p>
                  </a:txBody>
                  <a:tcPr marT="91425" marB="91425" marR="68575" marL="68575">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300">
                          <a:latin typeface="Times New Roman"/>
                          <a:ea typeface="Times New Roman"/>
                          <a:cs typeface="Times New Roman"/>
                          <a:sym typeface="Times New Roman"/>
                        </a:rPr>
                        <a:t>For multithreading purpose. Multithreading is needed to prevent the application from being unresponsive while the incoming data is being read.</a:t>
                      </a:r>
                      <a:endParaRPr sz="1300">
                        <a:latin typeface="Times New Roman"/>
                        <a:ea typeface="Times New Roman"/>
                        <a:cs typeface="Times New Roman"/>
                        <a:sym typeface="Times New Roman"/>
                      </a:endParaRPr>
                    </a:p>
                  </a:txBody>
                  <a:tcPr marT="91425" marB="91425" marR="68575" marL="68575">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r>
              <a:tr h="381000">
                <a:tc>
                  <a:txBody>
                    <a:bodyPr/>
                    <a:lstStyle/>
                    <a:p>
                      <a:pPr indent="0" lvl="0" marL="0" rtl="0" algn="ctr">
                        <a:lnSpc>
                          <a:spcPct val="115000"/>
                        </a:lnSpc>
                        <a:spcBef>
                          <a:spcPts val="1200"/>
                        </a:spcBef>
                        <a:spcAft>
                          <a:spcPts val="0"/>
                        </a:spcAft>
                        <a:buNone/>
                      </a:pPr>
                      <a:r>
                        <a:rPr lang="en" sz="1300">
                          <a:latin typeface="Times New Roman"/>
                          <a:ea typeface="Times New Roman"/>
                          <a:cs typeface="Times New Roman"/>
                          <a:sym typeface="Times New Roman"/>
                        </a:rPr>
                        <a:t>Pillow</a:t>
                      </a:r>
                      <a:endParaRPr sz="1300">
                        <a:latin typeface="Times New Roman"/>
                        <a:ea typeface="Times New Roman"/>
                        <a:cs typeface="Times New Roman"/>
                        <a:sym typeface="Times New Roman"/>
                      </a:endParaRPr>
                    </a:p>
                  </a:txBody>
                  <a:tcPr marT="91425" marB="91425" marR="68575" marL="68575">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300">
                          <a:latin typeface="Times New Roman"/>
                          <a:ea typeface="Times New Roman"/>
                          <a:cs typeface="Times New Roman"/>
                          <a:sym typeface="Times New Roman"/>
                        </a:rPr>
                        <a:t>For image processing purpose</a:t>
                      </a:r>
                      <a:endParaRPr sz="1300">
                        <a:latin typeface="Times New Roman"/>
                        <a:ea typeface="Times New Roman"/>
                        <a:cs typeface="Times New Roman"/>
                        <a:sym typeface="Times New Roman"/>
                      </a:endParaRPr>
                    </a:p>
                  </a:txBody>
                  <a:tcPr marT="91425" marB="91425" marR="68575" marL="68575">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4"/>
          <p:cNvSpPr txBox="1"/>
          <p:nvPr>
            <p:ph type="title"/>
          </p:nvPr>
        </p:nvSpPr>
        <p:spPr>
          <a:xfrm>
            <a:off x="311700" y="147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Application Homepage</a:t>
            </a:r>
            <a:endParaRPr/>
          </a:p>
        </p:txBody>
      </p:sp>
      <p:pic>
        <p:nvPicPr>
          <p:cNvPr id="422" name="Google Shape;422;p44"/>
          <p:cNvPicPr preferRelativeResize="0"/>
          <p:nvPr/>
        </p:nvPicPr>
        <p:blipFill>
          <a:blip r:embed="rId3">
            <a:alphaModFix/>
          </a:blip>
          <a:stretch>
            <a:fillRect/>
          </a:stretch>
        </p:blipFill>
        <p:spPr>
          <a:xfrm>
            <a:off x="430850" y="719850"/>
            <a:ext cx="7555348" cy="42499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5"/>
          <p:cNvSpPr txBox="1"/>
          <p:nvPr>
            <p:ph type="title"/>
          </p:nvPr>
        </p:nvSpPr>
        <p:spPr>
          <a:xfrm>
            <a:off x="311700" y="150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Application Chart Display</a:t>
            </a:r>
            <a:endParaRPr/>
          </a:p>
        </p:txBody>
      </p:sp>
      <p:sp>
        <p:nvSpPr>
          <p:cNvPr id="428" name="Google Shape;428;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9" name="Google Shape;429;p45"/>
          <p:cNvPicPr preferRelativeResize="0"/>
          <p:nvPr/>
        </p:nvPicPr>
        <p:blipFill>
          <a:blip r:embed="rId3">
            <a:alphaModFix/>
          </a:blip>
          <a:stretch>
            <a:fillRect/>
          </a:stretch>
        </p:blipFill>
        <p:spPr>
          <a:xfrm>
            <a:off x="171800" y="723600"/>
            <a:ext cx="7734948" cy="4230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6"/>
          <p:cNvSpPr txBox="1"/>
          <p:nvPr>
            <p:ph type="title"/>
          </p:nvPr>
        </p:nvSpPr>
        <p:spPr>
          <a:xfrm>
            <a:off x="192550" y="18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application</a:t>
            </a:r>
            <a:endParaRPr/>
          </a:p>
        </p:txBody>
      </p:sp>
      <p:pic>
        <p:nvPicPr>
          <p:cNvPr id="435" name="Google Shape;435;p46"/>
          <p:cNvPicPr preferRelativeResize="0"/>
          <p:nvPr/>
        </p:nvPicPr>
        <p:blipFill>
          <a:blip r:embed="rId3">
            <a:alphaModFix/>
          </a:blip>
          <a:stretch>
            <a:fillRect/>
          </a:stretch>
        </p:blipFill>
        <p:spPr>
          <a:xfrm>
            <a:off x="447300" y="716788"/>
            <a:ext cx="6744520" cy="42877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7"/>
          <p:cNvSpPr txBox="1"/>
          <p:nvPr>
            <p:ph type="title"/>
          </p:nvPr>
        </p:nvSpPr>
        <p:spPr>
          <a:xfrm>
            <a:off x="311700" y="141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Desktop application</a:t>
            </a:r>
            <a:endParaRPr/>
          </a:p>
        </p:txBody>
      </p:sp>
      <p:pic>
        <p:nvPicPr>
          <p:cNvPr id="441" name="Google Shape;441;p47"/>
          <p:cNvPicPr preferRelativeResize="0"/>
          <p:nvPr/>
        </p:nvPicPr>
        <p:blipFill>
          <a:blip r:embed="rId3">
            <a:alphaModFix/>
          </a:blip>
          <a:stretch>
            <a:fillRect/>
          </a:stretch>
        </p:blipFill>
        <p:spPr>
          <a:xfrm>
            <a:off x="539050" y="714325"/>
            <a:ext cx="6891075" cy="41992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8"/>
          <p:cNvSpPr/>
          <p:nvPr/>
        </p:nvSpPr>
        <p:spPr>
          <a:xfrm>
            <a:off x="-17550" y="2046775"/>
            <a:ext cx="9179100" cy="1505400"/>
          </a:xfrm>
          <a:prstGeom prst="rect">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8"/>
          <p:cNvSpPr/>
          <p:nvPr/>
        </p:nvSpPr>
        <p:spPr>
          <a:xfrm>
            <a:off x="0" y="3556275"/>
            <a:ext cx="9144000" cy="1587600"/>
          </a:xfrm>
          <a:prstGeom prst="rect">
            <a:avLst/>
          </a:prstGeom>
          <a:solidFill>
            <a:srgbClr val="EDECEA"/>
          </a:solidFill>
          <a:ln cap="flat" cmpd="sng" w="9525">
            <a:solidFill>
              <a:srgbClr val="F4F1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4F1EF"/>
              </a:solidFill>
            </a:endParaRPr>
          </a:p>
        </p:txBody>
      </p:sp>
      <p:pic>
        <p:nvPicPr>
          <p:cNvPr id="448" name="Google Shape;448;p48"/>
          <p:cNvPicPr preferRelativeResize="0"/>
          <p:nvPr/>
        </p:nvPicPr>
        <p:blipFill>
          <a:blip r:embed="rId3">
            <a:alphaModFix/>
          </a:blip>
          <a:stretch>
            <a:fillRect/>
          </a:stretch>
        </p:blipFill>
        <p:spPr>
          <a:xfrm>
            <a:off x="0" y="0"/>
            <a:ext cx="9144000" cy="2042664"/>
          </a:xfrm>
          <a:prstGeom prst="rect">
            <a:avLst/>
          </a:prstGeom>
          <a:noFill/>
          <a:ln>
            <a:noFill/>
          </a:ln>
        </p:spPr>
      </p:pic>
      <p:cxnSp>
        <p:nvCxnSpPr>
          <p:cNvPr id="449" name="Google Shape;449;p48"/>
          <p:cNvCxnSpPr/>
          <p:nvPr/>
        </p:nvCxnSpPr>
        <p:spPr>
          <a:xfrm>
            <a:off x="-17550" y="3683550"/>
            <a:ext cx="9179100" cy="15000"/>
          </a:xfrm>
          <a:prstGeom prst="straightConnector1">
            <a:avLst/>
          </a:prstGeom>
          <a:noFill/>
          <a:ln cap="flat" cmpd="sng" w="38100">
            <a:solidFill>
              <a:schemeClr val="lt1"/>
            </a:solidFill>
            <a:prstDash val="dot"/>
            <a:round/>
            <a:headEnd len="med" w="med" type="none"/>
            <a:tailEnd len="med" w="med" type="none"/>
          </a:ln>
        </p:spPr>
      </p:cxnSp>
      <p:sp>
        <p:nvSpPr>
          <p:cNvPr id="450" name="Google Shape;450;p48"/>
          <p:cNvSpPr txBox="1"/>
          <p:nvPr/>
        </p:nvSpPr>
        <p:spPr>
          <a:xfrm>
            <a:off x="2250450" y="2453125"/>
            <a:ext cx="46431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rgbClr val="434343"/>
                </a:solidFill>
                <a:latin typeface="Bree Serif"/>
                <a:ea typeface="Bree Serif"/>
                <a:cs typeface="Bree Serif"/>
                <a:sym typeface="Bree Serif"/>
              </a:rPr>
              <a:t>End of Presentation</a:t>
            </a:r>
            <a:endParaRPr b="1" sz="3300">
              <a:solidFill>
                <a:srgbClr val="434343"/>
              </a:solidFill>
              <a:latin typeface="Bree Serif"/>
              <a:ea typeface="Bree Serif"/>
              <a:cs typeface="Bree Serif"/>
              <a:sym typeface="Bree Serif"/>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6"/>
          <p:cNvSpPr txBox="1"/>
          <p:nvPr/>
        </p:nvSpPr>
        <p:spPr>
          <a:xfrm>
            <a:off x="3832350" y="1848300"/>
            <a:ext cx="45447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100">
                <a:latin typeface="Bree Serif"/>
                <a:ea typeface="Bree Serif"/>
                <a:cs typeface="Bree Serif"/>
                <a:sym typeface="Bree Serif"/>
              </a:rPr>
              <a:t>Smart Meter Housing</a:t>
            </a:r>
            <a:endParaRPr sz="4100">
              <a:latin typeface="Bree Serif"/>
              <a:ea typeface="Bree Serif"/>
              <a:cs typeface="Bree Serif"/>
              <a:sym typeface="Bree Serif"/>
            </a:endParaRPr>
          </a:p>
        </p:txBody>
      </p:sp>
      <p:pic>
        <p:nvPicPr>
          <p:cNvPr id="85" name="Google Shape;85;p16"/>
          <p:cNvPicPr preferRelativeResize="0"/>
          <p:nvPr/>
        </p:nvPicPr>
        <p:blipFill rotWithShape="1">
          <a:blip r:embed="rId4">
            <a:alphaModFix/>
          </a:blip>
          <a:srcRect b="2664" l="0" r="7019" t="27203"/>
          <a:stretch/>
        </p:blipFill>
        <p:spPr>
          <a:xfrm>
            <a:off x="863218" y="1138312"/>
            <a:ext cx="2850794" cy="2866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17"/>
          <p:cNvSpPr txBox="1"/>
          <p:nvPr/>
        </p:nvSpPr>
        <p:spPr>
          <a:xfrm>
            <a:off x="6350975" y="1132725"/>
            <a:ext cx="2615400" cy="3534600"/>
          </a:xfrm>
          <a:prstGeom prst="rect">
            <a:avLst/>
          </a:prstGeom>
          <a:noFill/>
          <a:ln>
            <a:noFill/>
          </a:ln>
        </p:spPr>
        <p:txBody>
          <a:bodyPr anchorCtr="0" anchor="ctr" bIns="91425" lIns="91425" spcFirstLastPara="1" rIns="91425" wrap="square" tIns="91425">
            <a:noAutofit/>
          </a:bodyPr>
          <a:lstStyle/>
          <a:p>
            <a:pPr indent="-311150" lvl="0" marL="457200" rtl="0" algn="l">
              <a:spcBef>
                <a:spcPts val="0"/>
              </a:spcBef>
              <a:spcAft>
                <a:spcPts val="0"/>
              </a:spcAft>
              <a:buClr>
                <a:schemeClr val="dk1"/>
              </a:buClr>
              <a:buSzPts val="1300"/>
              <a:buFont typeface="Lexend"/>
              <a:buChar char="●"/>
            </a:pPr>
            <a:r>
              <a:rPr b="1" lang="en" sz="1300">
                <a:solidFill>
                  <a:schemeClr val="dk1"/>
                </a:solidFill>
                <a:latin typeface="Lexend"/>
                <a:ea typeface="Lexend"/>
                <a:cs typeface="Lexend"/>
                <a:sym typeface="Lexend"/>
              </a:rPr>
              <a:t>LCD Opening</a:t>
            </a:r>
            <a:endParaRPr b="1" sz="1300">
              <a:solidFill>
                <a:schemeClr val="dk1"/>
              </a:solidFill>
              <a:latin typeface="Lexend"/>
              <a:ea typeface="Lexend"/>
              <a:cs typeface="Lexend"/>
              <a:sym typeface="Lexend"/>
            </a:endParaRPr>
          </a:p>
          <a:p>
            <a:pPr indent="0" lvl="0" marL="457200" rtl="0" algn="l">
              <a:spcBef>
                <a:spcPts val="0"/>
              </a:spcBef>
              <a:spcAft>
                <a:spcPts val="0"/>
              </a:spcAft>
              <a:buNone/>
            </a:pPr>
            <a:r>
              <a:rPr lang="en" sz="1300">
                <a:solidFill>
                  <a:schemeClr val="dk1"/>
                </a:solidFill>
                <a:latin typeface="Lexend"/>
                <a:ea typeface="Lexend"/>
                <a:cs typeface="Lexend"/>
                <a:sym typeface="Lexend"/>
              </a:rPr>
              <a:t>→ portrait orientation</a:t>
            </a:r>
            <a:endParaRPr sz="1300">
              <a:solidFill>
                <a:schemeClr val="dk1"/>
              </a:solidFill>
              <a:latin typeface="Lexend"/>
              <a:ea typeface="Lexend"/>
              <a:cs typeface="Lexend"/>
              <a:sym typeface="Lexend"/>
            </a:endParaRPr>
          </a:p>
          <a:p>
            <a:pPr indent="0" lvl="0" marL="457200" rtl="0" algn="l">
              <a:spcBef>
                <a:spcPts val="0"/>
              </a:spcBef>
              <a:spcAft>
                <a:spcPts val="0"/>
              </a:spcAft>
              <a:buNone/>
            </a:pPr>
            <a:r>
              <a:rPr lang="en" sz="1300">
                <a:solidFill>
                  <a:schemeClr val="dk1"/>
                </a:solidFill>
                <a:latin typeface="Lexend"/>
                <a:ea typeface="Lexend"/>
                <a:cs typeface="Lexend"/>
                <a:sym typeface="Lexend"/>
              </a:rPr>
              <a:t>→ laser-cut acrylic</a:t>
            </a:r>
            <a:endParaRPr sz="1300">
              <a:solidFill>
                <a:schemeClr val="dk1"/>
              </a:solidFill>
              <a:latin typeface="Lexend"/>
              <a:ea typeface="Lexend"/>
              <a:cs typeface="Lexend"/>
              <a:sym typeface="Lexend"/>
            </a:endParaRPr>
          </a:p>
          <a:p>
            <a:pPr indent="0" lvl="0" marL="0" rtl="0" algn="l">
              <a:spcBef>
                <a:spcPts val="0"/>
              </a:spcBef>
              <a:spcAft>
                <a:spcPts val="0"/>
              </a:spcAft>
              <a:buNone/>
            </a:pPr>
            <a:r>
              <a:t/>
            </a:r>
            <a:endParaRPr sz="1300">
              <a:solidFill>
                <a:schemeClr val="dk1"/>
              </a:solidFill>
              <a:latin typeface="Lexend"/>
              <a:ea typeface="Lexend"/>
              <a:cs typeface="Lexend"/>
              <a:sym typeface="Lexend"/>
            </a:endParaRPr>
          </a:p>
          <a:p>
            <a:pPr indent="-311150" lvl="0" marL="457200" rtl="0" algn="l">
              <a:spcBef>
                <a:spcPts val="0"/>
              </a:spcBef>
              <a:spcAft>
                <a:spcPts val="0"/>
              </a:spcAft>
              <a:buSzPts val="1300"/>
              <a:buFont typeface="Lexend"/>
              <a:buChar char="●"/>
            </a:pPr>
            <a:r>
              <a:rPr b="1" lang="en" sz="1300">
                <a:solidFill>
                  <a:schemeClr val="dk1"/>
                </a:solidFill>
                <a:latin typeface="Lexend"/>
                <a:ea typeface="Lexend"/>
                <a:cs typeface="Lexend"/>
                <a:sym typeface="Lexend"/>
              </a:rPr>
              <a:t>Power Plug Hole</a:t>
            </a:r>
            <a:endParaRPr b="1" sz="1300">
              <a:solidFill>
                <a:schemeClr val="dk1"/>
              </a:solidFill>
              <a:latin typeface="Lexend"/>
              <a:ea typeface="Lexend"/>
              <a:cs typeface="Lexend"/>
              <a:sym typeface="Lexend"/>
            </a:endParaRPr>
          </a:p>
          <a:p>
            <a:pPr indent="0" lvl="0" marL="457200" rtl="0" algn="l">
              <a:spcBef>
                <a:spcPts val="0"/>
              </a:spcBef>
              <a:spcAft>
                <a:spcPts val="0"/>
              </a:spcAft>
              <a:buNone/>
            </a:pPr>
            <a:r>
              <a:rPr lang="en" sz="1300">
                <a:solidFill>
                  <a:schemeClr val="dk1"/>
                </a:solidFill>
                <a:latin typeface="Lexend"/>
                <a:ea typeface="Lexend"/>
                <a:cs typeface="Lexend"/>
                <a:sym typeface="Lexend"/>
              </a:rPr>
              <a:t>→ d = 22.6mm</a:t>
            </a:r>
            <a:endParaRPr sz="1300">
              <a:solidFill>
                <a:schemeClr val="dk1"/>
              </a:solidFill>
              <a:latin typeface="Lexend"/>
              <a:ea typeface="Lexend"/>
              <a:cs typeface="Lexend"/>
              <a:sym typeface="Lexend"/>
            </a:endParaRPr>
          </a:p>
          <a:p>
            <a:pPr indent="0" lvl="0" marL="457200" rtl="0" algn="l">
              <a:spcBef>
                <a:spcPts val="0"/>
              </a:spcBef>
              <a:spcAft>
                <a:spcPts val="0"/>
              </a:spcAft>
              <a:buNone/>
            </a:pPr>
            <a:r>
              <a:rPr lang="en" sz="1300">
                <a:solidFill>
                  <a:schemeClr val="dk1"/>
                </a:solidFill>
                <a:latin typeface="Lexend"/>
                <a:ea typeface="Lexend"/>
                <a:cs typeface="Lexend"/>
                <a:sym typeface="Lexend"/>
              </a:rPr>
              <a:t>→ lower placement</a:t>
            </a:r>
            <a:endParaRPr sz="1300">
              <a:solidFill>
                <a:schemeClr val="dk1"/>
              </a:solidFill>
              <a:latin typeface="Lexend"/>
              <a:ea typeface="Lexend"/>
              <a:cs typeface="Lexend"/>
              <a:sym typeface="Lexend"/>
            </a:endParaRPr>
          </a:p>
          <a:p>
            <a:pPr indent="0" lvl="0" marL="457200" rtl="0" algn="l">
              <a:spcBef>
                <a:spcPts val="0"/>
              </a:spcBef>
              <a:spcAft>
                <a:spcPts val="0"/>
              </a:spcAft>
              <a:buNone/>
            </a:pPr>
            <a:r>
              <a:t/>
            </a:r>
            <a:endParaRPr sz="1300">
              <a:solidFill>
                <a:schemeClr val="dk1"/>
              </a:solidFill>
              <a:latin typeface="Lexend"/>
              <a:ea typeface="Lexend"/>
              <a:cs typeface="Lexend"/>
              <a:sym typeface="Lexend"/>
            </a:endParaRPr>
          </a:p>
          <a:p>
            <a:pPr indent="-311150" lvl="0" marL="457200" rtl="0" algn="l">
              <a:spcBef>
                <a:spcPts val="0"/>
              </a:spcBef>
              <a:spcAft>
                <a:spcPts val="0"/>
              </a:spcAft>
              <a:buClr>
                <a:schemeClr val="dk1"/>
              </a:buClr>
              <a:buSzPts val="1300"/>
              <a:buFont typeface="Lexend"/>
              <a:buChar char="●"/>
            </a:pPr>
            <a:r>
              <a:rPr b="1" lang="en" sz="1300">
                <a:solidFill>
                  <a:schemeClr val="dk1"/>
                </a:solidFill>
                <a:latin typeface="Lexend"/>
                <a:ea typeface="Lexend"/>
                <a:cs typeface="Lexend"/>
                <a:sym typeface="Lexend"/>
              </a:rPr>
              <a:t>Raised Inner Wall</a:t>
            </a:r>
            <a:endParaRPr b="1" sz="1300">
              <a:solidFill>
                <a:schemeClr val="dk1"/>
              </a:solidFill>
              <a:latin typeface="Lexend"/>
              <a:ea typeface="Lexend"/>
              <a:cs typeface="Lexend"/>
              <a:sym typeface="Lexend"/>
            </a:endParaRPr>
          </a:p>
          <a:p>
            <a:pPr indent="0" lvl="0" marL="457200" rtl="0" algn="l">
              <a:spcBef>
                <a:spcPts val="0"/>
              </a:spcBef>
              <a:spcAft>
                <a:spcPts val="0"/>
              </a:spcAft>
              <a:buClr>
                <a:schemeClr val="dk1"/>
              </a:buClr>
              <a:buSzPts val="1100"/>
              <a:buFont typeface="Arial"/>
              <a:buNone/>
            </a:pPr>
            <a:r>
              <a:rPr lang="en" sz="1300">
                <a:solidFill>
                  <a:schemeClr val="dk1"/>
                </a:solidFill>
                <a:latin typeface="Lexend"/>
                <a:ea typeface="Lexend"/>
                <a:cs typeface="Lexend"/>
                <a:sym typeface="Lexend"/>
              </a:rPr>
              <a:t>→ h = 17mm</a:t>
            </a:r>
            <a:endParaRPr sz="1300">
              <a:solidFill>
                <a:schemeClr val="dk1"/>
              </a:solidFill>
              <a:latin typeface="Lexend"/>
              <a:ea typeface="Lexend"/>
              <a:cs typeface="Lexend"/>
              <a:sym typeface="Lexend"/>
            </a:endParaRPr>
          </a:p>
          <a:p>
            <a:pPr indent="0" lvl="0" marL="457200" rtl="0" algn="l">
              <a:spcBef>
                <a:spcPts val="0"/>
              </a:spcBef>
              <a:spcAft>
                <a:spcPts val="0"/>
              </a:spcAft>
              <a:buClr>
                <a:schemeClr val="dk1"/>
              </a:buClr>
              <a:buSzPts val="1100"/>
              <a:buFont typeface="Arial"/>
              <a:buNone/>
            </a:pPr>
            <a:r>
              <a:t/>
            </a:r>
            <a:endParaRPr sz="1300">
              <a:solidFill>
                <a:schemeClr val="dk1"/>
              </a:solidFill>
              <a:latin typeface="Lexend"/>
              <a:ea typeface="Lexend"/>
              <a:cs typeface="Lexend"/>
              <a:sym typeface="Lexend"/>
            </a:endParaRPr>
          </a:p>
          <a:p>
            <a:pPr indent="-311150" lvl="0" marL="457200" rtl="0" algn="l">
              <a:spcBef>
                <a:spcPts val="0"/>
              </a:spcBef>
              <a:spcAft>
                <a:spcPts val="0"/>
              </a:spcAft>
              <a:buClr>
                <a:schemeClr val="dk1"/>
              </a:buClr>
              <a:buSzPts val="1300"/>
              <a:buFont typeface="Lexend"/>
              <a:buChar char="●"/>
            </a:pPr>
            <a:r>
              <a:rPr b="1" lang="en" sz="1300">
                <a:solidFill>
                  <a:schemeClr val="dk1"/>
                </a:solidFill>
                <a:latin typeface="Lexend"/>
                <a:ea typeface="Lexend"/>
                <a:cs typeface="Lexend"/>
                <a:sym typeface="Lexend"/>
              </a:rPr>
              <a:t>Screw Holes</a:t>
            </a:r>
            <a:endParaRPr b="1" sz="1300">
              <a:solidFill>
                <a:schemeClr val="dk1"/>
              </a:solidFill>
              <a:latin typeface="Lexend"/>
              <a:ea typeface="Lexend"/>
              <a:cs typeface="Lexend"/>
              <a:sym typeface="Lexend"/>
            </a:endParaRPr>
          </a:p>
          <a:p>
            <a:pPr indent="0" lvl="0" marL="457200" rtl="0" algn="l">
              <a:spcBef>
                <a:spcPts val="0"/>
              </a:spcBef>
              <a:spcAft>
                <a:spcPts val="0"/>
              </a:spcAft>
              <a:buNone/>
            </a:pPr>
            <a:r>
              <a:rPr lang="en" sz="1300">
                <a:solidFill>
                  <a:schemeClr val="dk1"/>
                </a:solidFill>
                <a:latin typeface="Lexend"/>
                <a:ea typeface="Lexend"/>
                <a:cs typeface="Lexend"/>
                <a:sym typeface="Lexend"/>
              </a:rPr>
              <a:t>→ d = 2.8mm</a:t>
            </a:r>
            <a:endParaRPr sz="1300">
              <a:solidFill>
                <a:schemeClr val="dk1"/>
              </a:solidFill>
              <a:latin typeface="Lexend"/>
              <a:ea typeface="Lexend"/>
              <a:cs typeface="Lexend"/>
              <a:sym typeface="Lexend"/>
            </a:endParaRPr>
          </a:p>
        </p:txBody>
      </p:sp>
      <p:pic>
        <p:nvPicPr>
          <p:cNvPr id="91" name="Google Shape;91;p17"/>
          <p:cNvPicPr preferRelativeResize="0"/>
          <p:nvPr/>
        </p:nvPicPr>
        <p:blipFill>
          <a:blip r:embed="rId4">
            <a:alphaModFix/>
          </a:blip>
          <a:stretch>
            <a:fillRect/>
          </a:stretch>
        </p:blipFill>
        <p:spPr>
          <a:xfrm>
            <a:off x="3395880" y="1132713"/>
            <a:ext cx="2743200" cy="1721359"/>
          </a:xfrm>
          <a:prstGeom prst="rect">
            <a:avLst/>
          </a:prstGeom>
          <a:noFill/>
          <a:ln>
            <a:noFill/>
          </a:ln>
        </p:spPr>
      </p:pic>
      <p:pic>
        <p:nvPicPr>
          <p:cNvPr id="92" name="Google Shape;92;p17"/>
          <p:cNvPicPr preferRelativeResize="0"/>
          <p:nvPr/>
        </p:nvPicPr>
        <p:blipFill>
          <a:blip r:embed="rId5">
            <a:alphaModFix/>
          </a:blip>
          <a:stretch>
            <a:fillRect/>
          </a:stretch>
        </p:blipFill>
        <p:spPr>
          <a:xfrm>
            <a:off x="3395868" y="2952700"/>
            <a:ext cx="2743200" cy="1714500"/>
          </a:xfrm>
          <a:prstGeom prst="rect">
            <a:avLst/>
          </a:prstGeom>
          <a:noFill/>
          <a:ln>
            <a:noFill/>
          </a:ln>
        </p:spPr>
      </p:pic>
      <p:pic>
        <p:nvPicPr>
          <p:cNvPr id="93" name="Google Shape;93;p17"/>
          <p:cNvPicPr preferRelativeResize="0"/>
          <p:nvPr/>
        </p:nvPicPr>
        <p:blipFill>
          <a:blip r:embed="rId6">
            <a:alphaModFix/>
          </a:blip>
          <a:stretch>
            <a:fillRect/>
          </a:stretch>
        </p:blipFill>
        <p:spPr>
          <a:xfrm>
            <a:off x="352075" y="1430300"/>
            <a:ext cx="2743201" cy="1426465"/>
          </a:xfrm>
          <a:prstGeom prst="rect">
            <a:avLst/>
          </a:prstGeom>
          <a:noFill/>
          <a:ln>
            <a:noFill/>
          </a:ln>
        </p:spPr>
      </p:pic>
      <p:pic>
        <p:nvPicPr>
          <p:cNvPr id="94" name="Google Shape;94;p17"/>
          <p:cNvPicPr preferRelativeResize="0"/>
          <p:nvPr/>
        </p:nvPicPr>
        <p:blipFill>
          <a:blip r:embed="rId7">
            <a:alphaModFix/>
          </a:blip>
          <a:stretch>
            <a:fillRect/>
          </a:stretch>
        </p:blipFill>
        <p:spPr>
          <a:xfrm>
            <a:off x="352073" y="3238663"/>
            <a:ext cx="2743200" cy="1431236"/>
          </a:xfrm>
          <a:prstGeom prst="rect">
            <a:avLst/>
          </a:prstGeom>
          <a:noFill/>
          <a:ln>
            <a:noFill/>
          </a:ln>
        </p:spPr>
      </p:pic>
      <p:sp>
        <p:nvSpPr>
          <p:cNvPr id="95" name="Google Shape;95;p17"/>
          <p:cNvSpPr txBox="1"/>
          <p:nvPr/>
        </p:nvSpPr>
        <p:spPr>
          <a:xfrm>
            <a:off x="352075" y="479000"/>
            <a:ext cx="2743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2500">
                <a:latin typeface="Bree Serif"/>
                <a:ea typeface="Bree Serif"/>
                <a:cs typeface="Bree Serif"/>
                <a:sym typeface="Bree Serif"/>
              </a:rPr>
              <a:t>Initial Design</a:t>
            </a:r>
            <a:endParaRPr i="1" sz="2500">
              <a:latin typeface="Bree Serif"/>
              <a:ea typeface="Bree Serif"/>
              <a:cs typeface="Bree Serif"/>
              <a:sym typeface="Bree Serif"/>
            </a:endParaRPr>
          </a:p>
        </p:txBody>
      </p:sp>
      <p:sp>
        <p:nvSpPr>
          <p:cNvPr id="96" name="Google Shape;96;p17"/>
          <p:cNvSpPr txBox="1"/>
          <p:nvPr/>
        </p:nvSpPr>
        <p:spPr>
          <a:xfrm>
            <a:off x="3454050" y="464700"/>
            <a:ext cx="2743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2500">
                <a:latin typeface="Bree Serif"/>
                <a:ea typeface="Bree Serif"/>
                <a:cs typeface="Bree Serif"/>
                <a:sym typeface="Bree Serif"/>
              </a:rPr>
              <a:t>Final Design</a:t>
            </a:r>
            <a:endParaRPr i="1" sz="2500">
              <a:latin typeface="Bree Serif"/>
              <a:ea typeface="Bree Serif"/>
              <a:cs typeface="Bree Serif"/>
              <a:sym typeface="Bree Serif"/>
            </a:endParaRPr>
          </a:p>
        </p:txBody>
      </p:sp>
      <p:sp>
        <p:nvSpPr>
          <p:cNvPr id="97" name="Google Shape;97;p17"/>
          <p:cNvSpPr txBox="1"/>
          <p:nvPr/>
        </p:nvSpPr>
        <p:spPr>
          <a:xfrm>
            <a:off x="6439675" y="479000"/>
            <a:ext cx="25266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2500">
                <a:latin typeface="Bree Serif"/>
                <a:ea typeface="Bree Serif"/>
                <a:cs typeface="Bree Serif"/>
                <a:sym typeface="Bree Serif"/>
              </a:rPr>
              <a:t>Changes</a:t>
            </a:r>
            <a:endParaRPr i="1" sz="2500">
              <a:latin typeface="Bree Serif"/>
              <a:ea typeface="Bree Serif"/>
              <a:cs typeface="Bree Serif"/>
              <a:sym typeface="Bree Serif"/>
            </a:endParaRPr>
          </a:p>
        </p:txBody>
      </p:sp>
      <p:cxnSp>
        <p:nvCxnSpPr>
          <p:cNvPr id="98" name="Google Shape;98;p17"/>
          <p:cNvCxnSpPr/>
          <p:nvPr/>
        </p:nvCxnSpPr>
        <p:spPr>
          <a:xfrm flipH="1">
            <a:off x="3300325" y="479000"/>
            <a:ext cx="9000" cy="4114800"/>
          </a:xfrm>
          <a:prstGeom prst="straightConnector1">
            <a:avLst/>
          </a:prstGeom>
          <a:noFill/>
          <a:ln cap="flat" cmpd="sng" w="9525">
            <a:solidFill>
              <a:schemeClr val="dk2"/>
            </a:solidFill>
            <a:prstDash val="solid"/>
            <a:round/>
            <a:headEnd len="med" w="med" type="none"/>
            <a:tailEnd len="med" w="med" type="none"/>
          </a:ln>
        </p:spPr>
      </p:cxnSp>
      <p:cxnSp>
        <p:nvCxnSpPr>
          <p:cNvPr id="99" name="Google Shape;99;p17"/>
          <p:cNvCxnSpPr/>
          <p:nvPr/>
        </p:nvCxnSpPr>
        <p:spPr>
          <a:xfrm flipH="1">
            <a:off x="6341975" y="479000"/>
            <a:ext cx="9000" cy="4114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18"/>
          <p:cNvSpPr txBox="1"/>
          <p:nvPr/>
        </p:nvSpPr>
        <p:spPr>
          <a:xfrm>
            <a:off x="6573875" y="878950"/>
            <a:ext cx="216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sp>
        <p:nvSpPr>
          <p:cNvPr id="105" name="Google Shape;105;p18"/>
          <p:cNvSpPr txBox="1"/>
          <p:nvPr/>
        </p:nvSpPr>
        <p:spPr>
          <a:xfrm>
            <a:off x="6341975" y="1453900"/>
            <a:ext cx="2743200" cy="2235600"/>
          </a:xfrm>
          <a:prstGeom prst="rect">
            <a:avLst/>
          </a:prstGeom>
          <a:noFill/>
          <a:ln>
            <a:noFill/>
          </a:ln>
        </p:spPr>
        <p:txBody>
          <a:bodyPr anchorCtr="0" anchor="ctr" bIns="91425" lIns="91425" spcFirstLastPara="1" rIns="91425" wrap="square" tIns="91425">
            <a:noAutofit/>
          </a:bodyPr>
          <a:lstStyle/>
          <a:p>
            <a:pPr indent="-311150" lvl="0" marL="457200" rtl="0" algn="l">
              <a:spcBef>
                <a:spcPts val="0"/>
              </a:spcBef>
              <a:spcAft>
                <a:spcPts val="0"/>
              </a:spcAft>
              <a:buClr>
                <a:schemeClr val="dk1"/>
              </a:buClr>
              <a:buSzPts val="1300"/>
              <a:buFont typeface="Lexend"/>
              <a:buChar char="●"/>
            </a:pPr>
            <a:r>
              <a:rPr b="1" lang="en" sz="1300">
                <a:solidFill>
                  <a:schemeClr val="dk1"/>
                </a:solidFill>
                <a:latin typeface="Lexend"/>
                <a:ea typeface="Lexend"/>
                <a:cs typeface="Lexend"/>
                <a:sym typeface="Lexend"/>
              </a:rPr>
              <a:t>RJ45 Sockets</a:t>
            </a:r>
            <a:endParaRPr b="1" sz="1300">
              <a:solidFill>
                <a:schemeClr val="dk1"/>
              </a:solidFill>
              <a:latin typeface="Lexend"/>
              <a:ea typeface="Lexend"/>
              <a:cs typeface="Lexend"/>
              <a:sym typeface="Lexend"/>
            </a:endParaRPr>
          </a:p>
          <a:p>
            <a:pPr indent="0" lvl="0" marL="457200" rtl="0" algn="l">
              <a:spcBef>
                <a:spcPts val="0"/>
              </a:spcBef>
              <a:spcAft>
                <a:spcPts val="0"/>
              </a:spcAft>
              <a:buClr>
                <a:schemeClr val="dk1"/>
              </a:buClr>
              <a:buSzPts val="1100"/>
              <a:buFont typeface="Arial"/>
              <a:buNone/>
            </a:pPr>
            <a:r>
              <a:rPr lang="en" sz="1300">
                <a:solidFill>
                  <a:schemeClr val="dk1"/>
                </a:solidFill>
                <a:latin typeface="Lexend"/>
                <a:ea typeface="Lexend"/>
                <a:cs typeface="Lexend"/>
                <a:sym typeface="Lexend"/>
              </a:rPr>
              <a:t>→ altered placement</a:t>
            </a:r>
            <a:endParaRPr sz="1300">
              <a:solidFill>
                <a:schemeClr val="dk1"/>
              </a:solidFill>
              <a:latin typeface="Lexend"/>
              <a:ea typeface="Lexend"/>
              <a:cs typeface="Lexend"/>
              <a:sym typeface="Lexend"/>
            </a:endParaRPr>
          </a:p>
          <a:p>
            <a:pPr indent="0" lvl="0" marL="457200" rtl="0" algn="l">
              <a:spcBef>
                <a:spcPts val="0"/>
              </a:spcBef>
              <a:spcAft>
                <a:spcPts val="0"/>
              </a:spcAft>
              <a:buClr>
                <a:schemeClr val="dk1"/>
              </a:buClr>
              <a:buSzPts val="1100"/>
              <a:buFont typeface="Arial"/>
              <a:buNone/>
            </a:pPr>
            <a:r>
              <a:t/>
            </a:r>
            <a:endParaRPr sz="1300">
              <a:solidFill>
                <a:schemeClr val="dk1"/>
              </a:solidFill>
              <a:latin typeface="Lexend"/>
              <a:ea typeface="Lexend"/>
              <a:cs typeface="Lexend"/>
              <a:sym typeface="Lexend"/>
            </a:endParaRPr>
          </a:p>
          <a:p>
            <a:pPr indent="-311150" lvl="0" marL="457200" rtl="0" algn="l">
              <a:spcBef>
                <a:spcPts val="0"/>
              </a:spcBef>
              <a:spcAft>
                <a:spcPts val="0"/>
              </a:spcAft>
              <a:buClr>
                <a:schemeClr val="dk1"/>
              </a:buClr>
              <a:buSzPts val="1300"/>
              <a:buFont typeface="Lexend"/>
              <a:buChar char="●"/>
            </a:pPr>
            <a:r>
              <a:rPr b="1" lang="en" sz="1300">
                <a:solidFill>
                  <a:schemeClr val="dk1"/>
                </a:solidFill>
                <a:latin typeface="Lexend"/>
                <a:ea typeface="Lexend"/>
                <a:cs typeface="Lexend"/>
                <a:sym typeface="Lexend"/>
              </a:rPr>
              <a:t>Inner Wall Extension</a:t>
            </a:r>
            <a:endParaRPr b="1" sz="1300">
              <a:solidFill>
                <a:schemeClr val="dk1"/>
              </a:solidFill>
              <a:latin typeface="Lexend"/>
              <a:ea typeface="Lexend"/>
              <a:cs typeface="Lexend"/>
              <a:sym typeface="Lexend"/>
            </a:endParaRPr>
          </a:p>
          <a:p>
            <a:pPr indent="0" lvl="0" marL="457200" rtl="0" algn="l">
              <a:spcBef>
                <a:spcPts val="0"/>
              </a:spcBef>
              <a:spcAft>
                <a:spcPts val="0"/>
              </a:spcAft>
              <a:buNone/>
            </a:pPr>
            <a:r>
              <a:rPr lang="en" sz="1300">
                <a:solidFill>
                  <a:schemeClr val="dk1"/>
                </a:solidFill>
                <a:latin typeface="Lexend"/>
                <a:ea typeface="Lexend"/>
                <a:cs typeface="Lexend"/>
                <a:sym typeface="Lexend"/>
              </a:rPr>
              <a:t>→ lengthened to fit M30 20mm screws</a:t>
            </a:r>
            <a:endParaRPr sz="1300">
              <a:solidFill>
                <a:schemeClr val="dk1"/>
              </a:solidFill>
              <a:latin typeface="Lexend"/>
              <a:ea typeface="Lexend"/>
              <a:cs typeface="Lexend"/>
              <a:sym typeface="Lexend"/>
            </a:endParaRPr>
          </a:p>
          <a:p>
            <a:pPr indent="0" lvl="0" marL="457200" rtl="0" algn="l">
              <a:spcBef>
                <a:spcPts val="0"/>
              </a:spcBef>
              <a:spcAft>
                <a:spcPts val="0"/>
              </a:spcAft>
              <a:buNone/>
            </a:pPr>
            <a:r>
              <a:t/>
            </a:r>
            <a:endParaRPr sz="1300">
              <a:solidFill>
                <a:schemeClr val="dk1"/>
              </a:solidFill>
              <a:latin typeface="Lexend"/>
              <a:ea typeface="Lexend"/>
              <a:cs typeface="Lexend"/>
              <a:sym typeface="Lexend"/>
            </a:endParaRPr>
          </a:p>
          <a:p>
            <a:pPr indent="-311150" lvl="0" marL="457200" rtl="0" algn="l">
              <a:spcBef>
                <a:spcPts val="0"/>
              </a:spcBef>
              <a:spcAft>
                <a:spcPts val="0"/>
              </a:spcAft>
              <a:buClr>
                <a:schemeClr val="dk1"/>
              </a:buClr>
              <a:buSzPts val="1300"/>
              <a:buFont typeface="Lexend"/>
              <a:buChar char="●"/>
            </a:pPr>
            <a:r>
              <a:rPr b="1" lang="en" sz="1300">
                <a:solidFill>
                  <a:schemeClr val="dk1"/>
                </a:solidFill>
                <a:latin typeface="Lexend"/>
                <a:ea typeface="Lexend"/>
                <a:cs typeface="Lexend"/>
                <a:sym typeface="Lexend"/>
              </a:rPr>
              <a:t>Triangular Knobs</a:t>
            </a:r>
            <a:endParaRPr b="1" sz="1300">
              <a:solidFill>
                <a:schemeClr val="dk1"/>
              </a:solidFill>
              <a:latin typeface="Lexend"/>
              <a:ea typeface="Lexend"/>
              <a:cs typeface="Lexend"/>
              <a:sym typeface="Lexend"/>
            </a:endParaRPr>
          </a:p>
          <a:p>
            <a:pPr indent="0" lvl="0" marL="457200" rtl="0" algn="l">
              <a:spcBef>
                <a:spcPts val="0"/>
              </a:spcBef>
              <a:spcAft>
                <a:spcPts val="0"/>
              </a:spcAft>
              <a:buNone/>
            </a:pPr>
            <a:r>
              <a:rPr lang="en" sz="1300">
                <a:solidFill>
                  <a:schemeClr val="dk1"/>
                </a:solidFill>
                <a:latin typeface="Lexend"/>
                <a:ea typeface="Lexend"/>
                <a:cs typeface="Lexend"/>
                <a:sym typeface="Lexend"/>
              </a:rPr>
              <a:t>→ adjusted area designated for each segment </a:t>
            </a:r>
            <a:endParaRPr sz="1300">
              <a:solidFill>
                <a:schemeClr val="dk1"/>
              </a:solidFill>
              <a:latin typeface="Lexend"/>
              <a:ea typeface="Lexend"/>
              <a:cs typeface="Lexend"/>
              <a:sym typeface="Lexend"/>
            </a:endParaRPr>
          </a:p>
        </p:txBody>
      </p:sp>
      <p:pic>
        <p:nvPicPr>
          <p:cNvPr id="106" name="Google Shape;106;p18"/>
          <p:cNvPicPr preferRelativeResize="0"/>
          <p:nvPr/>
        </p:nvPicPr>
        <p:blipFill rotWithShape="1">
          <a:blip r:embed="rId4">
            <a:alphaModFix/>
          </a:blip>
          <a:srcRect b="0" l="0" r="49819" t="0"/>
          <a:stretch/>
        </p:blipFill>
        <p:spPr>
          <a:xfrm>
            <a:off x="3961556" y="1045700"/>
            <a:ext cx="1880587" cy="1828799"/>
          </a:xfrm>
          <a:prstGeom prst="rect">
            <a:avLst/>
          </a:prstGeom>
          <a:noFill/>
          <a:ln>
            <a:noFill/>
          </a:ln>
        </p:spPr>
      </p:pic>
      <p:pic>
        <p:nvPicPr>
          <p:cNvPr id="107" name="Google Shape;107;p18"/>
          <p:cNvPicPr preferRelativeResize="0"/>
          <p:nvPr/>
        </p:nvPicPr>
        <p:blipFill rotWithShape="1">
          <a:blip r:embed="rId5">
            <a:alphaModFix/>
          </a:blip>
          <a:srcRect b="0" l="0" r="50283" t="0"/>
          <a:stretch/>
        </p:blipFill>
        <p:spPr>
          <a:xfrm>
            <a:off x="833652" y="1108100"/>
            <a:ext cx="1780031" cy="1828801"/>
          </a:xfrm>
          <a:prstGeom prst="rect">
            <a:avLst/>
          </a:prstGeom>
          <a:noFill/>
          <a:ln>
            <a:noFill/>
          </a:ln>
        </p:spPr>
      </p:pic>
      <p:pic>
        <p:nvPicPr>
          <p:cNvPr id="108" name="Google Shape;108;p18"/>
          <p:cNvPicPr preferRelativeResize="0"/>
          <p:nvPr/>
        </p:nvPicPr>
        <p:blipFill rotWithShape="1">
          <a:blip r:embed="rId5">
            <a:alphaModFix/>
          </a:blip>
          <a:srcRect b="0" l="50283" r="0" t="0"/>
          <a:stretch/>
        </p:blipFill>
        <p:spPr>
          <a:xfrm>
            <a:off x="711577" y="2996600"/>
            <a:ext cx="1780031" cy="1828801"/>
          </a:xfrm>
          <a:prstGeom prst="rect">
            <a:avLst/>
          </a:prstGeom>
          <a:noFill/>
          <a:ln>
            <a:noFill/>
          </a:ln>
        </p:spPr>
      </p:pic>
      <p:sp>
        <p:nvSpPr>
          <p:cNvPr id="109" name="Google Shape;109;p18"/>
          <p:cNvSpPr txBox="1"/>
          <p:nvPr/>
        </p:nvSpPr>
        <p:spPr>
          <a:xfrm>
            <a:off x="6439675" y="479000"/>
            <a:ext cx="25266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2500">
                <a:latin typeface="Bree Serif"/>
                <a:ea typeface="Bree Serif"/>
                <a:cs typeface="Bree Serif"/>
                <a:sym typeface="Bree Serif"/>
              </a:rPr>
              <a:t>Changes</a:t>
            </a:r>
            <a:endParaRPr i="1" sz="2500">
              <a:latin typeface="Bree Serif"/>
              <a:ea typeface="Bree Serif"/>
              <a:cs typeface="Bree Serif"/>
              <a:sym typeface="Bree Serif"/>
            </a:endParaRPr>
          </a:p>
        </p:txBody>
      </p:sp>
      <p:cxnSp>
        <p:nvCxnSpPr>
          <p:cNvPr id="110" name="Google Shape;110;p18"/>
          <p:cNvCxnSpPr/>
          <p:nvPr/>
        </p:nvCxnSpPr>
        <p:spPr>
          <a:xfrm flipH="1">
            <a:off x="3300325" y="479000"/>
            <a:ext cx="9000" cy="4114800"/>
          </a:xfrm>
          <a:prstGeom prst="straightConnector1">
            <a:avLst/>
          </a:prstGeom>
          <a:noFill/>
          <a:ln cap="flat" cmpd="sng" w="9525">
            <a:solidFill>
              <a:schemeClr val="dk2"/>
            </a:solidFill>
            <a:prstDash val="solid"/>
            <a:round/>
            <a:headEnd len="med" w="med" type="none"/>
            <a:tailEnd len="med" w="med" type="none"/>
          </a:ln>
        </p:spPr>
      </p:cxnSp>
      <p:cxnSp>
        <p:nvCxnSpPr>
          <p:cNvPr id="111" name="Google Shape;111;p18"/>
          <p:cNvCxnSpPr/>
          <p:nvPr/>
        </p:nvCxnSpPr>
        <p:spPr>
          <a:xfrm flipH="1">
            <a:off x="6341975" y="479000"/>
            <a:ext cx="9000" cy="4114800"/>
          </a:xfrm>
          <a:prstGeom prst="straightConnector1">
            <a:avLst/>
          </a:prstGeom>
          <a:noFill/>
          <a:ln cap="flat" cmpd="sng" w="9525">
            <a:solidFill>
              <a:schemeClr val="dk2"/>
            </a:solidFill>
            <a:prstDash val="solid"/>
            <a:round/>
            <a:headEnd len="med" w="med" type="none"/>
            <a:tailEnd len="med" w="med" type="none"/>
          </a:ln>
        </p:spPr>
      </p:cxnSp>
      <p:pic>
        <p:nvPicPr>
          <p:cNvPr id="112" name="Google Shape;112;p18"/>
          <p:cNvPicPr preferRelativeResize="0"/>
          <p:nvPr/>
        </p:nvPicPr>
        <p:blipFill rotWithShape="1">
          <a:blip r:embed="rId4">
            <a:alphaModFix/>
          </a:blip>
          <a:srcRect b="0" l="49819" r="0" t="0"/>
          <a:stretch/>
        </p:blipFill>
        <p:spPr>
          <a:xfrm>
            <a:off x="3885356" y="2996600"/>
            <a:ext cx="1880587" cy="1828799"/>
          </a:xfrm>
          <a:prstGeom prst="rect">
            <a:avLst/>
          </a:prstGeom>
          <a:noFill/>
          <a:ln>
            <a:noFill/>
          </a:ln>
        </p:spPr>
      </p:pic>
      <p:sp>
        <p:nvSpPr>
          <p:cNvPr id="113" name="Google Shape;113;p18"/>
          <p:cNvSpPr txBox="1"/>
          <p:nvPr/>
        </p:nvSpPr>
        <p:spPr>
          <a:xfrm>
            <a:off x="352075" y="479000"/>
            <a:ext cx="2743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2500">
                <a:latin typeface="Bree Serif"/>
                <a:ea typeface="Bree Serif"/>
                <a:cs typeface="Bree Serif"/>
                <a:sym typeface="Bree Serif"/>
              </a:rPr>
              <a:t>Initial Design</a:t>
            </a:r>
            <a:endParaRPr i="1" sz="2500">
              <a:latin typeface="Bree Serif"/>
              <a:ea typeface="Bree Serif"/>
              <a:cs typeface="Bree Serif"/>
              <a:sym typeface="Bree Serif"/>
            </a:endParaRPr>
          </a:p>
        </p:txBody>
      </p:sp>
      <p:sp>
        <p:nvSpPr>
          <p:cNvPr id="114" name="Google Shape;114;p18"/>
          <p:cNvSpPr txBox="1"/>
          <p:nvPr/>
        </p:nvSpPr>
        <p:spPr>
          <a:xfrm>
            <a:off x="3454050" y="479000"/>
            <a:ext cx="2743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2500">
                <a:latin typeface="Bree Serif"/>
                <a:ea typeface="Bree Serif"/>
                <a:cs typeface="Bree Serif"/>
                <a:sym typeface="Bree Serif"/>
              </a:rPr>
              <a:t>Final Design</a:t>
            </a:r>
            <a:endParaRPr i="1" sz="2500">
              <a:latin typeface="Bree Serif"/>
              <a:ea typeface="Bree Serif"/>
              <a:cs typeface="Bree Serif"/>
              <a:sym typeface="Bree Serif"/>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19"/>
          <p:cNvSpPr txBox="1"/>
          <p:nvPr/>
        </p:nvSpPr>
        <p:spPr>
          <a:xfrm>
            <a:off x="6573875" y="878950"/>
            <a:ext cx="216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sp>
        <p:nvSpPr>
          <p:cNvPr id="120" name="Google Shape;120;p19"/>
          <p:cNvSpPr txBox="1"/>
          <p:nvPr/>
        </p:nvSpPr>
        <p:spPr>
          <a:xfrm>
            <a:off x="6341975" y="1453900"/>
            <a:ext cx="2743200" cy="2235600"/>
          </a:xfrm>
          <a:prstGeom prst="rect">
            <a:avLst/>
          </a:prstGeom>
          <a:noFill/>
          <a:ln>
            <a:noFill/>
          </a:ln>
        </p:spPr>
        <p:txBody>
          <a:bodyPr anchorCtr="0" anchor="ctr" bIns="91425" lIns="91425" spcFirstLastPara="1" rIns="91425" wrap="square" tIns="91425">
            <a:noAutofit/>
          </a:bodyPr>
          <a:lstStyle/>
          <a:p>
            <a:pPr indent="-311150" lvl="0" marL="457200" rtl="0" algn="l">
              <a:spcBef>
                <a:spcPts val="0"/>
              </a:spcBef>
              <a:spcAft>
                <a:spcPts val="0"/>
              </a:spcAft>
              <a:buClr>
                <a:schemeClr val="dk1"/>
              </a:buClr>
              <a:buSzPts val="1300"/>
              <a:buFont typeface="Lexend"/>
              <a:buChar char="●"/>
            </a:pPr>
            <a:r>
              <a:rPr b="1" lang="en" sz="1300">
                <a:solidFill>
                  <a:schemeClr val="dk1"/>
                </a:solidFill>
                <a:latin typeface="Lexend"/>
                <a:ea typeface="Lexend"/>
                <a:cs typeface="Lexend"/>
                <a:sym typeface="Lexend"/>
              </a:rPr>
              <a:t>Lid</a:t>
            </a:r>
            <a:endParaRPr b="1" sz="1300">
              <a:solidFill>
                <a:schemeClr val="dk1"/>
              </a:solidFill>
              <a:latin typeface="Lexend"/>
              <a:ea typeface="Lexend"/>
              <a:cs typeface="Lexend"/>
              <a:sym typeface="Lexend"/>
            </a:endParaRPr>
          </a:p>
          <a:p>
            <a:pPr indent="0" lvl="0" marL="457200" rtl="0" algn="l">
              <a:spcBef>
                <a:spcPts val="0"/>
              </a:spcBef>
              <a:spcAft>
                <a:spcPts val="0"/>
              </a:spcAft>
              <a:buNone/>
            </a:pPr>
            <a:r>
              <a:rPr lang="en" sz="1300">
                <a:solidFill>
                  <a:schemeClr val="dk1"/>
                </a:solidFill>
                <a:latin typeface="Lexend"/>
                <a:ea typeface="Lexend"/>
                <a:cs typeface="Lexend"/>
                <a:sym typeface="Lexend"/>
              </a:rPr>
              <a:t>→ h = 20mm</a:t>
            </a:r>
            <a:endParaRPr sz="1300">
              <a:solidFill>
                <a:schemeClr val="dk1"/>
              </a:solidFill>
              <a:latin typeface="Lexend"/>
              <a:ea typeface="Lexend"/>
              <a:cs typeface="Lexend"/>
              <a:sym typeface="Lexend"/>
            </a:endParaRPr>
          </a:p>
          <a:p>
            <a:pPr indent="0" lvl="0" marL="457200" rtl="0" algn="l">
              <a:spcBef>
                <a:spcPts val="0"/>
              </a:spcBef>
              <a:spcAft>
                <a:spcPts val="0"/>
              </a:spcAft>
              <a:buNone/>
            </a:pPr>
            <a:r>
              <a:rPr lang="en" sz="1300">
                <a:solidFill>
                  <a:schemeClr val="dk1"/>
                </a:solidFill>
                <a:latin typeface="Lexend"/>
                <a:ea typeface="Lexend"/>
                <a:cs typeface="Lexend"/>
                <a:sym typeface="Lexend"/>
              </a:rPr>
              <a:t>→ mounting lug attached</a:t>
            </a:r>
            <a:endParaRPr b="1" sz="1300">
              <a:solidFill>
                <a:schemeClr val="dk1"/>
              </a:solidFill>
              <a:latin typeface="Lexend"/>
              <a:ea typeface="Lexend"/>
              <a:cs typeface="Lexend"/>
              <a:sym typeface="Lexend"/>
            </a:endParaRPr>
          </a:p>
          <a:p>
            <a:pPr indent="0" lvl="0" marL="457200" rtl="0" algn="l">
              <a:spcBef>
                <a:spcPts val="0"/>
              </a:spcBef>
              <a:spcAft>
                <a:spcPts val="0"/>
              </a:spcAft>
              <a:buNone/>
            </a:pPr>
            <a:r>
              <a:t/>
            </a:r>
            <a:endParaRPr sz="1300">
              <a:solidFill>
                <a:schemeClr val="dk1"/>
              </a:solidFill>
              <a:latin typeface="Lexend"/>
              <a:ea typeface="Lexend"/>
              <a:cs typeface="Lexend"/>
              <a:sym typeface="Lexend"/>
            </a:endParaRPr>
          </a:p>
          <a:p>
            <a:pPr indent="-311150" lvl="0" marL="457200" rtl="0" algn="l">
              <a:spcBef>
                <a:spcPts val="0"/>
              </a:spcBef>
              <a:spcAft>
                <a:spcPts val="0"/>
              </a:spcAft>
              <a:buClr>
                <a:schemeClr val="dk1"/>
              </a:buClr>
              <a:buSzPts val="1300"/>
              <a:buFont typeface="Lexend"/>
              <a:buChar char="●"/>
            </a:pPr>
            <a:r>
              <a:rPr b="1" lang="en" sz="1300">
                <a:solidFill>
                  <a:schemeClr val="dk1"/>
                </a:solidFill>
                <a:latin typeface="Lexend"/>
                <a:ea typeface="Lexend"/>
                <a:cs typeface="Lexend"/>
                <a:sym typeface="Lexend"/>
              </a:rPr>
              <a:t>LED Cover</a:t>
            </a:r>
            <a:endParaRPr b="1" sz="1300">
              <a:solidFill>
                <a:schemeClr val="dk1"/>
              </a:solidFill>
              <a:latin typeface="Lexend"/>
              <a:ea typeface="Lexend"/>
              <a:cs typeface="Lexend"/>
              <a:sym typeface="Lexend"/>
            </a:endParaRPr>
          </a:p>
          <a:p>
            <a:pPr indent="457200" lvl="0" marL="0" rtl="0" algn="l">
              <a:spcBef>
                <a:spcPts val="0"/>
              </a:spcBef>
              <a:spcAft>
                <a:spcPts val="0"/>
              </a:spcAft>
              <a:buNone/>
            </a:pPr>
            <a:r>
              <a:rPr lang="en" sz="1300">
                <a:solidFill>
                  <a:schemeClr val="dk1"/>
                </a:solidFill>
                <a:latin typeface="Lexend"/>
                <a:ea typeface="Lexend"/>
                <a:cs typeface="Lexend"/>
                <a:sym typeface="Lexend"/>
              </a:rPr>
              <a:t>→ laser-cut acrylic</a:t>
            </a:r>
            <a:endParaRPr b="1" sz="1300">
              <a:solidFill>
                <a:schemeClr val="dk1"/>
              </a:solidFill>
              <a:latin typeface="Lexend"/>
              <a:ea typeface="Lexend"/>
              <a:cs typeface="Lexend"/>
              <a:sym typeface="Lexend"/>
            </a:endParaRPr>
          </a:p>
          <a:p>
            <a:pPr indent="0" lvl="0" marL="457200" rtl="0" algn="l">
              <a:spcBef>
                <a:spcPts val="0"/>
              </a:spcBef>
              <a:spcAft>
                <a:spcPts val="0"/>
              </a:spcAft>
              <a:buNone/>
            </a:pPr>
            <a:r>
              <a:t/>
            </a:r>
            <a:endParaRPr sz="1300">
              <a:solidFill>
                <a:schemeClr val="dk1"/>
              </a:solidFill>
              <a:latin typeface="Lexend"/>
              <a:ea typeface="Lexend"/>
              <a:cs typeface="Lexend"/>
              <a:sym typeface="Lexend"/>
            </a:endParaRPr>
          </a:p>
          <a:p>
            <a:pPr indent="-311150" lvl="0" marL="457200" rtl="0" algn="l">
              <a:spcBef>
                <a:spcPts val="0"/>
              </a:spcBef>
              <a:spcAft>
                <a:spcPts val="0"/>
              </a:spcAft>
              <a:buClr>
                <a:schemeClr val="dk1"/>
              </a:buClr>
              <a:buSzPts val="1300"/>
              <a:buFont typeface="Lexend"/>
              <a:buChar char="●"/>
            </a:pPr>
            <a:r>
              <a:rPr b="1" lang="en" sz="1300">
                <a:solidFill>
                  <a:schemeClr val="dk1"/>
                </a:solidFill>
                <a:latin typeface="Lexend"/>
                <a:ea typeface="Lexend"/>
                <a:cs typeface="Lexend"/>
                <a:sym typeface="Lexend"/>
              </a:rPr>
              <a:t>Divider</a:t>
            </a:r>
            <a:endParaRPr b="1" sz="1300">
              <a:solidFill>
                <a:schemeClr val="dk1"/>
              </a:solidFill>
              <a:latin typeface="Lexend"/>
              <a:ea typeface="Lexend"/>
              <a:cs typeface="Lexend"/>
              <a:sym typeface="Lexend"/>
            </a:endParaRPr>
          </a:p>
          <a:p>
            <a:pPr indent="0" lvl="0" marL="457200" rtl="0" algn="l">
              <a:spcBef>
                <a:spcPts val="0"/>
              </a:spcBef>
              <a:spcAft>
                <a:spcPts val="0"/>
              </a:spcAft>
              <a:buNone/>
            </a:pPr>
            <a:r>
              <a:rPr lang="en" sz="1300">
                <a:solidFill>
                  <a:schemeClr val="dk1"/>
                </a:solidFill>
                <a:latin typeface="Lexend"/>
                <a:ea typeface="Lexend"/>
                <a:cs typeface="Lexend"/>
                <a:sym typeface="Lexend"/>
              </a:rPr>
              <a:t>→ 4 20mm diameter holes</a:t>
            </a:r>
            <a:endParaRPr sz="1300">
              <a:solidFill>
                <a:schemeClr val="dk1"/>
              </a:solidFill>
              <a:latin typeface="Lexend"/>
              <a:ea typeface="Lexend"/>
              <a:cs typeface="Lexend"/>
              <a:sym typeface="Lexend"/>
            </a:endParaRPr>
          </a:p>
        </p:txBody>
      </p:sp>
      <p:sp>
        <p:nvSpPr>
          <p:cNvPr id="121" name="Google Shape;121;p19"/>
          <p:cNvSpPr txBox="1"/>
          <p:nvPr/>
        </p:nvSpPr>
        <p:spPr>
          <a:xfrm>
            <a:off x="6439675" y="479000"/>
            <a:ext cx="25266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2500">
                <a:latin typeface="Bree Serif"/>
                <a:ea typeface="Bree Serif"/>
                <a:cs typeface="Bree Serif"/>
                <a:sym typeface="Bree Serif"/>
              </a:rPr>
              <a:t>Changes</a:t>
            </a:r>
            <a:endParaRPr i="1" sz="2500">
              <a:latin typeface="Bree Serif"/>
              <a:ea typeface="Bree Serif"/>
              <a:cs typeface="Bree Serif"/>
              <a:sym typeface="Bree Serif"/>
            </a:endParaRPr>
          </a:p>
        </p:txBody>
      </p:sp>
      <p:cxnSp>
        <p:nvCxnSpPr>
          <p:cNvPr id="122" name="Google Shape;122;p19"/>
          <p:cNvCxnSpPr/>
          <p:nvPr/>
        </p:nvCxnSpPr>
        <p:spPr>
          <a:xfrm flipH="1">
            <a:off x="3300325" y="479000"/>
            <a:ext cx="9000" cy="4114800"/>
          </a:xfrm>
          <a:prstGeom prst="straightConnector1">
            <a:avLst/>
          </a:prstGeom>
          <a:noFill/>
          <a:ln cap="flat" cmpd="sng" w="9525">
            <a:solidFill>
              <a:schemeClr val="dk2"/>
            </a:solidFill>
            <a:prstDash val="solid"/>
            <a:round/>
            <a:headEnd len="med" w="med" type="none"/>
            <a:tailEnd len="med" w="med" type="none"/>
          </a:ln>
        </p:spPr>
      </p:cxnSp>
      <p:cxnSp>
        <p:nvCxnSpPr>
          <p:cNvPr id="123" name="Google Shape;123;p19"/>
          <p:cNvCxnSpPr/>
          <p:nvPr/>
        </p:nvCxnSpPr>
        <p:spPr>
          <a:xfrm flipH="1">
            <a:off x="6341975" y="479000"/>
            <a:ext cx="9000" cy="4114800"/>
          </a:xfrm>
          <a:prstGeom prst="straightConnector1">
            <a:avLst/>
          </a:prstGeom>
          <a:noFill/>
          <a:ln cap="flat" cmpd="sng" w="9525">
            <a:solidFill>
              <a:schemeClr val="dk2"/>
            </a:solidFill>
            <a:prstDash val="solid"/>
            <a:round/>
            <a:headEnd len="med" w="med" type="none"/>
            <a:tailEnd len="med" w="med" type="none"/>
          </a:ln>
        </p:spPr>
      </p:cxnSp>
      <p:pic>
        <p:nvPicPr>
          <p:cNvPr id="124" name="Google Shape;124;p19"/>
          <p:cNvPicPr preferRelativeResize="0"/>
          <p:nvPr/>
        </p:nvPicPr>
        <p:blipFill>
          <a:blip r:embed="rId4">
            <a:alphaModFix/>
          </a:blip>
          <a:stretch>
            <a:fillRect/>
          </a:stretch>
        </p:blipFill>
        <p:spPr>
          <a:xfrm>
            <a:off x="3454050" y="1250617"/>
            <a:ext cx="2743200" cy="1357884"/>
          </a:xfrm>
          <a:prstGeom prst="rect">
            <a:avLst/>
          </a:prstGeom>
          <a:noFill/>
          <a:ln>
            <a:noFill/>
          </a:ln>
        </p:spPr>
      </p:pic>
      <p:pic>
        <p:nvPicPr>
          <p:cNvPr id="125" name="Google Shape;125;p19"/>
          <p:cNvPicPr preferRelativeResize="0"/>
          <p:nvPr/>
        </p:nvPicPr>
        <p:blipFill>
          <a:blip r:embed="rId5">
            <a:alphaModFix/>
          </a:blip>
          <a:stretch>
            <a:fillRect/>
          </a:stretch>
        </p:blipFill>
        <p:spPr>
          <a:xfrm>
            <a:off x="3454038" y="2608498"/>
            <a:ext cx="2743201" cy="1783081"/>
          </a:xfrm>
          <a:prstGeom prst="rect">
            <a:avLst/>
          </a:prstGeom>
          <a:noFill/>
          <a:ln>
            <a:noFill/>
          </a:ln>
        </p:spPr>
      </p:pic>
      <p:sp>
        <p:nvSpPr>
          <p:cNvPr id="126" name="Google Shape;126;p19"/>
          <p:cNvSpPr txBox="1"/>
          <p:nvPr/>
        </p:nvSpPr>
        <p:spPr>
          <a:xfrm>
            <a:off x="3454050" y="479000"/>
            <a:ext cx="2743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2500">
                <a:latin typeface="Bree Serif"/>
                <a:ea typeface="Bree Serif"/>
                <a:cs typeface="Bree Serif"/>
                <a:sym typeface="Bree Serif"/>
              </a:rPr>
              <a:t>Final Design</a:t>
            </a:r>
            <a:endParaRPr i="1" sz="2500">
              <a:latin typeface="Bree Serif"/>
              <a:ea typeface="Bree Serif"/>
              <a:cs typeface="Bree Serif"/>
              <a:sym typeface="Bree Serif"/>
            </a:endParaRPr>
          </a:p>
        </p:txBody>
      </p:sp>
      <p:sp>
        <p:nvSpPr>
          <p:cNvPr id="127" name="Google Shape;127;p19"/>
          <p:cNvSpPr txBox="1"/>
          <p:nvPr/>
        </p:nvSpPr>
        <p:spPr>
          <a:xfrm>
            <a:off x="352075" y="479000"/>
            <a:ext cx="2743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2500">
                <a:latin typeface="Bree Serif"/>
                <a:ea typeface="Bree Serif"/>
                <a:cs typeface="Bree Serif"/>
                <a:sym typeface="Bree Serif"/>
              </a:rPr>
              <a:t>Initial Design</a:t>
            </a:r>
            <a:endParaRPr i="1" sz="2500">
              <a:latin typeface="Bree Serif"/>
              <a:ea typeface="Bree Serif"/>
              <a:cs typeface="Bree Serif"/>
              <a:sym typeface="Bree Serif"/>
            </a:endParaRPr>
          </a:p>
        </p:txBody>
      </p:sp>
      <p:pic>
        <p:nvPicPr>
          <p:cNvPr id="128" name="Google Shape;128;p19"/>
          <p:cNvPicPr preferRelativeResize="0"/>
          <p:nvPr/>
        </p:nvPicPr>
        <p:blipFill>
          <a:blip r:embed="rId6">
            <a:alphaModFix/>
          </a:blip>
          <a:stretch>
            <a:fillRect/>
          </a:stretch>
        </p:blipFill>
        <p:spPr>
          <a:xfrm>
            <a:off x="412400" y="3254475"/>
            <a:ext cx="2743202" cy="1137111"/>
          </a:xfrm>
          <a:prstGeom prst="rect">
            <a:avLst/>
          </a:prstGeom>
          <a:noFill/>
          <a:ln>
            <a:noFill/>
          </a:ln>
        </p:spPr>
      </p:pic>
      <p:pic>
        <p:nvPicPr>
          <p:cNvPr id="129" name="Google Shape;129;p19"/>
          <p:cNvPicPr preferRelativeResize="0"/>
          <p:nvPr/>
        </p:nvPicPr>
        <p:blipFill>
          <a:blip r:embed="rId7">
            <a:alphaModFix/>
          </a:blip>
          <a:stretch>
            <a:fillRect/>
          </a:stretch>
        </p:blipFill>
        <p:spPr>
          <a:xfrm>
            <a:off x="352087" y="1290738"/>
            <a:ext cx="2743198" cy="12776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0"/>
          <p:cNvPicPr preferRelativeResize="0"/>
          <p:nvPr/>
        </p:nvPicPr>
        <p:blipFill>
          <a:blip r:embed="rId3">
            <a:alphaModFix/>
          </a:blip>
          <a:stretch>
            <a:fillRect/>
          </a:stretch>
        </p:blipFill>
        <p:spPr>
          <a:xfrm>
            <a:off x="244655" y="1463700"/>
            <a:ext cx="2597286" cy="1627632"/>
          </a:xfrm>
          <a:prstGeom prst="rect">
            <a:avLst/>
          </a:prstGeom>
          <a:noFill/>
          <a:ln>
            <a:noFill/>
          </a:ln>
        </p:spPr>
      </p:pic>
      <p:pic>
        <p:nvPicPr>
          <p:cNvPr id="135" name="Google Shape;135;p20"/>
          <p:cNvPicPr preferRelativeResize="0"/>
          <p:nvPr/>
        </p:nvPicPr>
        <p:blipFill>
          <a:blip r:embed="rId4">
            <a:alphaModFix/>
          </a:blip>
          <a:stretch>
            <a:fillRect/>
          </a:stretch>
        </p:blipFill>
        <p:spPr>
          <a:xfrm>
            <a:off x="6302092" y="1463713"/>
            <a:ext cx="2597285" cy="1627633"/>
          </a:xfrm>
          <a:prstGeom prst="rect">
            <a:avLst/>
          </a:prstGeom>
          <a:noFill/>
          <a:ln>
            <a:noFill/>
          </a:ln>
        </p:spPr>
      </p:pic>
      <p:pic>
        <p:nvPicPr>
          <p:cNvPr id="136" name="Google Shape;136;p20"/>
          <p:cNvPicPr preferRelativeResize="0"/>
          <p:nvPr/>
        </p:nvPicPr>
        <p:blipFill rotWithShape="1">
          <a:blip r:embed="rId5">
            <a:alphaModFix/>
          </a:blip>
          <a:srcRect b="0" l="0" r="0" t="0"/>
          <a:stretch/>
        </p:blipFill>
        <p:spPr>
          <a:xfrm>
            <a:off x="2919056" y="1472850"/>
            <a:ext cx="3305943" cy="1609344"/>
          </a:xfrm>
          <a:prstGeom prst="rect">
            <a:avLst/>
          </a:prstGeom>
          <a:noFill/>
          <a:ln>
            <a:noFill/>
          </a:ln>
        </p:spPr>
      </p:pic>
      <p:pic>
        <p:nvPicPr>
          <p:cNvPr id="137" name="Google Shape;137;p20"/>
          <p:cNvPicPr preferRelativeResize="0"/>
          <p:nvPr/>
        </p:nvPicPr>
        <p:blipFill>
          <a:blip r:embed="rId6">
            <a:alphaModFix/>
          </a:blip>
          <a:stretch>
            <a:fillRect/>
          </a:stretch>
        </p:blipFill>
        <p:spPr>
          <a:xfrm>
            <a:off x="139662" y="3309552"/>
            <a:ext cx="1426464" cy="1371600"/>
          </a:xfrm>
          <a:prstGeom prst="rect">
            <a:avLst/>
          </a:prstGeom>
          <a:noFill/>
          <a:ln>
            <a:noFill/>
          </a:ln>
        </p:spPr>
      </p:pic>
      <p:pic>
        <p:nvPicPr>
          <p:cNvPr id="138" name="Google Shape;138;p20"/>
          <p:cNvPicPr preferRelativeResize="0"/>
          <p:nvPr/>
        </p:nvPicPr>
        <p:blipFill>
          <a:blip r:embed="rId7">
            <a:alphaModFix/>
          </a:blip>
          <a:stretch>
            <a:fillRect/>
          </a:stretch>
        </p:blipFill>
        <p:spPr>
          <a:xfrm>
            <a:off x="1566138" y="3309550"/>
            <a:ext cx="1426464" cy="1371600"/>
          </a:xfrm>
          <a:prstGeom prst="rect">
            <a:avLst/>
          </a:prstGeom>
          <a:noFill/>
          <a:ln>
            <a:noFill/>
          </a:ln>
        </p:spPr>
      </p:pic>
      <p:pic>
        <p:nvPicPr>
          <p:cNvPr id="139" name="Google Shape;139;p20"/>
          <p:cNvPicPr preferRelativeResize="0"/>
          <p:nvPr/>
        </p:nvPicPr>
        <p:blipFill>
          <a:blip r:embed="rId8">
            <a:alphaModFix/>
          </a:blip>
          <a:stretch>
            <a:fillRect/>
          </a:stretch>
        </p:blipFill>
        <p:spPr>
          <a:xfrm>
            <a:off x="4565151" y="3309550"/>
            <a:ext cx="1426464" cy="1371600"/>
          </a:xfrm>
          <a:prstGeom prst="rect">
            <a:avLst/>
          </a:prstGeom>
          <a:noFill/>
          <a:ln>
            <a:noFill/>
          </a:ln>
        </p:spPr>
      </p:pic>
      <p:pic>
        <p:nvPicPr>
          <p:cNvPr id="140" name="Google Shape;140;p20"/>
          <p:cNvPicPr preferRelativeResize="0"/>
          <p:nvPr/>
        </p:nvPicPr>
        <p:blipFill>
          <a:blip r:embed="rId9">
            <a:alphaModFix/>
          </a:blip>
          <a:stretch>
            <a:fillRect/>
          </a:stretch>
        </p:blipFill>
        <p:spPr>
          <a:xfrm>
            <a:off x="3138701" y="3309550"/>
            <a:ext cx="1426464" cy="1371600"/>
          </a:xfrm>
          <a:prstGeom prst="rect">
            <a:avLst/>
          </a:prstGeom>
          <a:noFill/>
          <a:ln>
            <a:noFill/>
          </a:ln>
        </p:spPr>
      </p:pic>
      <p:pic>
        <p:nvPicPr>
          <p:cNvPr id="141" name="Google Shape;141;p20"/>
          <p:cNvPicPr preferRelativeResize="0"/>
          <p:nvPr/>
        </p:nvPicPr>
        <p:blipFill>
          <a:blip r:embed="rId10">
            <a:alphaModFix/>
          </a:blip>
          <a:stretch>
            <a:fillRect/>
          </a:stretch>
        </p:blipFill>
        <p:spPr>
          <a:xfrm>
            <a:off x="7564163" y="3309550"/>
            <a:ext cx="1440179" cy="1371600"/>
          </a:xfrm>
          <a:prstGeom prst="rect">
            <a:avLst/>
          </a:prstGeom>
          <a:noFill/>
          <a:ln>
            <a:noFill/>
          </a:ln>
        </p:spPr>
      </p:pic>
      <p:pic>
        <p:nvPicPr>
          <p:cNvPr id="142" name="Google Shape;142;p20"/>
          <p:cNvPicPr preferRelativeResize="0"/>
          <p:nvPr/>
        </p:nvPicPr>
        <p:blipFill>
          <a:blip r:embed="rId11">
            <a:alphaModFix/>
          </a:blip>
          <a:stretch>
            <a:fillRect/>
          </a:stretch>
        </p:blipFill>
        <p:spPr>
          <a:xfrm>
            <a:off x="6137738" y="3309550"/>
            <a:ext cx="1426464" cy="1371600"/>
          </a:xfrm>
          <a:prstGeom prst="rect">
            <a:avLst/>
          </a:prstGeom>
          <a:noFill/>
          <a:ln>
            <a:noFill/>
          </a:ln>
        </p:spPr>
      </p:pic>
      <p:sp>
        <p:nvSpPr>
          <p:cNvPr id="143" name="Google Shape;143;p20"/>
          <p:cNvSpPr txBox="1"/>
          <p:nvPr/>
        </p:nvSpPr>
        <p:spPr>
          <a:xfrm>
            <a:off x="670525" y="309625"/>
            <a:ext cx="7803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100">
                <a:latin typeface="Bree Serif"/>
                <a:ea typeface="Bree Serif"/>
                <a:cs typeface="Bree Serif"/>
                <a:sym typeface="Bree Serif"/>
              </a:rPr>
              <a:t>Smart Meter Housing</a:t>
            </a:r>
            <a:endParaRPr sz="4100">
              <a:latin typeface="Bree Serif"/>
              <a:ea typeface="Bree Serif"/>
              <a:cs typeface="Bree Serif"/>
              <a:sym typeface="Bree Serif"/>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311700" y="59725"/>
            <a:ext cx="8520600" cy="95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120">
                <a:latin typeface="Bree Serif"/>
                <a:ea typeface="Bree Serif"/>
                <a:cs typeface="Bree Serif"/>
                <a:sym typeface="Bree Serif"/>
              </a:rPr>
              <a:t>Power Supply1 -&gt; IC-Based SMPS</a:t>
            </a:r>
            <a:endParaRPr sz="4120">
              <a:latin typeface="Bree Serif"/>
              <a:ea typeface="Bree Serif"/>
              <a:cs typeface="Bree Serif"/>
              <a:sym typeface="Bree Serif"/>
            </a:endParaRPr>
          </a:p>
        </p:txBody>
      </p:sp>
      <p:sp>
        <p:nvSpPr>
          <p:cNvPr id="149" name="Google Shape;14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21"/>
          <p:cNvPicPr preferRelativeResize="0"/>
          <p:nvPr/>
        </p:nvPicPr>
        <p:blipFill>
          <a:blip r:embed="rId3">
            <a:alphaModFix/>
          </a:blip>
          <a:stretch>
            <a:fillRect/>
          </a:stretch>
        </p:blipFill>
        <p:spPr>
          <a:xfrm>
            <a:off x="352538" y="940774"/>
            <a:ext cx="8438927" cy="3839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